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fa-I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C777"/>
    <a:srgbClr val="42522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6167" autoAdjust="0"/>
  </p:normalViewPr>
  <p:slideViewPr>
    <p:cSldViewPr>
      <p:cViewPr varScale="1">
        <p:scale>
          <a:sx n="82" d="100"/>
          <a:sy n="82" d="100"/>
        </p:scale>
        <p:origin x="-246"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783547BA-8B17-461D-9E62-1D935E51DB7A}" type="datetimeFigureOut">
              <a:rPr lang="fa-IR" smtClean="0"/>
              <a:pPr/>
              <a:t>1433/06/11</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53D40D87-D2D4-4681-AD78-D203098BC5F9}" type="slidenum">
              <a:rPr lang="fa-IR" smtClean="0"/>
              <a:pPr/>
              <a:t>‹#›</a:t>
            </a:fld>
            <a:endParaRPr lang="fa-IR"/>
          </a:p>
        </p:txBody>
      </p:sp>
    </p:spTree>
    <p:extLst>
      <p:ext uri="{BB962C8B-B14F-4D97-AF65-F5344CB8AC3E}">
        <p14:creationId xmlns:p14="http://schemas.microsoft.com/office/powerpoint/2010/main" xmlns="" val="27414033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fontAlgn="auto">
              <a:spcBef>
                <a:spcPts val="0"/>
              </a:spcBef>
              <a:spcAft>
                <a:spcPts val="0"/>
              </a:spcAft>
              <a:defRPr sz="1200">
                <a:latin typeface="+mn-lt"/>
                <a:cs typeface="+mn-cs"/>
              </a:defRPr>
            </a:lvl1pPr>
          </a:lstStyle>
          <a:p>
            <a:pPr>
              <a:defRPr/>
            </a:pP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1" fontAlgn="auto">
              <a:spcBef>
                <a:spcPts val="0"/>
              </a:spcBef>
              <a:spcAft>
                <a:spcPts val="0"/>
              </a:spcAft>
              <a:defRPr sz="1200">
                <a:latin typeface="+mn-lt"/>
                <a:cs typeface="+mn-cs"/>
              </a:defRPr>
            </a:lvl1pPr>
          </a:lstStyle>
          <a:p>
            <a:pPr>
              <a:defRPr/>
            </a:pPr>
            <a:fld id="{45CEB34A-6CEC-4DC0-9044-63500356FB3B}" type="datetimeFigureOut">
              <a:rPr lang="fa-IR"/>
              <a:pPr>
                <a:defRPr/>
              </a:pPr>
              <a:t>1433/06/11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fontAlgn="auto">
              <a:spcBef>
                <a:spcPts val="0"/>
              </a:spcBef>
              <a:spcAft>
                <a:spcPts val="0"/>
              </a:spcAft>
              <a:defRPr sz="1200">
                <a:latin typeface="+mn-lt"/>
                <a:cs typeface="+mn-cs"/>
              </a:defRPr>
            </a:lvl1pPr>
          </a:lstStyle>
          <a:p>
            <a:pPr>
              <a:defRPr/>
            </a:pP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rtl="1" fontAlgn="auto">
              <a:spcBef>
                <a:spcPts val="0"/>
              </a:spcBef>
              <a:spcAft>
                <a:spcPts val="0"/>
              </a:spcAft>
              <a:defRPr sz="1200">
                <a:latin typeface="+mn-lt"/>
                <a:cs typeface="+mn-cs"/>
              </a:defRPr>
            </a:lvl1pPr>
          </a:lstStyle>
          <a:p>
            <a:pPr>
              <a:defRPr/>
            </a:pPr>
            <a:fld id="{7FD10013-4033-4569-A088-6616A39CC9BF}" type="slidenum">
              <a:rPr lang="fa-IR"/>
              <a:pPr>
                <a:defRPr/>
              </a:pPr>
              <a:t>‹#›</a:t>
            </a:fld>
            <a:endParaRPr lang="fa-IR"/>
          </a:p>
        </p:txBody>
      </p:sp>
    </p:spTree>
    <p:extLst>
      <p:ext uri="{BB962C8B-B14F-4D97-AF65-F5344CB8AC3E}">
        <p14:creationId xmlns:p14="http://schemas.microsoft.com/office/powerpoint/2010/main" xmlns="" val="4239373088"/>
      </p:ext>
    </p:extLst>
  </p:cSld>
  <p:clrMap bg1="lt1" tx1="dk1" bg2="lt2" tx2="dk2" accent1="accent1" accent2="accent2" accent3="accent3" accent4="accent4" accent5="accent5" accent6="accent6" hlink="hlink" folHlink="folHlink"/>
  <p:hf hdr="0" ftr="0" dt="0"/>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buFont typeface="Wingdings" pitchFamily="2" charset="2"/>
              <a:buChar char="Ø"/>
            </a:pPr>
            <a:r>
              <a:rPr lang="en-US" dirty="0" smtClean="0"/>
              <a:t> This paper is “</a:t>
            </a:r>
            <a:r>
              <a:rPr lang="en-US" sz="1200" b="1" dirty="0" smtClean="0">
                <a:latin typeface="Times New Roman" pitchFamily="18" charset="0"/>
                <a:cs typeface="Times New Roman" pitchFamily="18" charset="0"/>
              </a:rPr>
              <a:t>E-Learning Content Development based on </a:t>
            </a:r>
            <a:r>
              <a:rPr lang="en-US" sz="1200" b="1" dirty="0" err="1" smtClean="0">
                <a:latin typeface="Times New Roman" pitchFamily="18" charset="0"/>
                <a:cs typeface="Times New Roman" pitchFamily="18" charset="0"/>
              </a:rPr>
              <a:t>Emo</a:t>
            </a:r>
            <a:r>
              <a:rPr lang="en-US" sz="1200" b="1" dirty="0" smtClean="0">
                <a:latin typeface="Times New Roman" pitchFamily="18" charset="0"/>
                <a:cs typeface="Times New Roman" pitchFamily="18" charset="0"/>
              </a:rPr>
              <a:t>-Inter Instructional Model for Design of Bridges according to LRFD Method” </a:t>
            </a:r>
            <a:r>
              <a:rPr lang="en-US" b="0" dirty="0" smtClean="0">
                <a:latin typeface="Calibri" pitchFamily="34" charset="0"/>
                <a:cs typeface="Calibri" pitchFamily="34" charset="0"/>
              </a:rPr>
              <a:t>and</a:t>
            </a:r>
            <a:r>
              <a:rPr lang="en-US" sz="1200" b="0" dirty="0" smtClean="0">
                <a:latin typeface="Calibri" pitchFamily="34" charset="0"/>
                <a:cs typeface="Calibri" pitchFamily="34" charset="0"/>
              </a:rPr>
              <a:t> is about how to teach engineering courses by computer through e-learning.</a:t>
            </a:r>
          </a:p>
          <a:p>
            <a:pPr algn="l" rtl="0">
              <a:buFont typeface="Wingdings" pitchFamily="2" charset="2"/>
              <a:buChar char="Ø"/>
            </a:pPr>
            <a:endParaRPr lang="en-US" sz="1200" b="0" dirty="0" smtClean="0">
              <a:latin typeface="Calibri" pitchFamily="34" charset="0"/>
              <a:cs typeface="Calibri" pitchFamily="34" charset="0"/>
            </a:endParaRPr>
          </a:p>
          <a:p>
            <a:pPr algn="l" rtl="0">
              <a:buFont typeface="Wingdings" pitchFamily="2" charset="2"/>
              <a:buChar char="Ø"/>
            </a:pPr>
            <a:r>
              <a:rPr lang="en-US" sz="1200" b="0" dirty="0" smtClean="0">
                <a:latin typeface="Calibri" pitchFamily="34" charset="0"/>
                <a:cs typeface="Calibri" pitchFamily="34" charset="0"/>
              </a:rPr>
              <a:t> By </a:t>
            </a:r>
            <a:r>
              <a:rPr lang="en-US" sz="1200" b="1" dirty="0" err="1" smtClean="0">
                <a:latin typeface="Calibri" pitchFamily="34" charset="0"/>
                <a:cs typeface="Calibri" pitchFamily="34" charset="0"/>
              </a:rPr>
              <a:t>Ataei</a:t>
            </a:r>
            <a:r>
              <a:rPr lang="en-US" sz="1200" b="0" dirty="0" smtClean="0">
                <a:latin typeface="Calibri" pitchFamily="34" charset="0"/>
                <a:cs typeface="Calibri" pitchFamily="34" charset="0"/>
              </a:rPr>
              <a:t> (Assistant Professor), </a:t>
            </a:r>
            <a:r>
              <a:rPr lang="en-US" sz="1200" b="1" dirty="0" err="1" smtClean="0">
                <a:latin typeface="Calibri" pitchFamily="34" charset="0"/>
                <a:cs typeface="Calibri" pitchFamily="34" charset="0"/>
              </a:rPr>
              <a:t>Najibi</a:t>
            </a:r>
            <a:r>
              <a:rPr lang="en-US" sz="1200" b="0" dirty="0" smtClean="0">
                <a:latin typeface="Calibri" pitchFamily="34" charset="0"/>
                <a:cs typeface="Calibri" pitchFamily="34" charset="0"/>
              </a:rPr>
              <a:t> (Expert in e-learning) and </a:t>
            </a:r>
            <a:r>
              <a:rPr lang="en-US" sz="1200" b="1" dirty="0" err="1" smtClean="0">
                <a:latin typeface="Calibri" pitchFamily="34" charset="0"/>
                <a:cs typeface="Calibri" pitchFamily="34" charset="0"/>
              </a:rPr>
              <a:t>Rostaminezhad</a:t>
            </a:r>
            <a:r>
              <a:rPr lang="en-US" sz="1200" b="0" baseline="0" dirty="0" smtClean="0">
                <a:latin typeface="Calibri" pitchFamily="34" charset="0"/>
                <a:cs typeface="Calibri" pitchFamily="34" charset="0"/>
              </a:rPr>
              <a:t> (expert in teaching).</a:t>
            </a:r>
            <a:r>
              <a:rPr lang="en-US" sz="1200" b="0" dirty="0" smtClean="0">
                <a:latin typeface="Calibri" pitchFamily="34" charset="0"/>
                <a:cs typeface="Calibri" pitchFamily="34" charset="0"/>
              </a:rPr>
              <a:t> </a:t>
            </a:r>
            <a:endParaRPr lang="en-US" b="0" dirty="0" smtClean="0">
              <a:latin typeface="Calibri" pitchFamily="34" charset="0"/>
              <a:cs typeface="Calibri" pitchFamily="34" charset="0"/>
            </a:endParaRPr>
          </a:p>
          <a:p>
            <a:pPr algn="l" rtl="0"/>
            <a:endParaRPr lang="en-US" dirty="0"/>
          </a:p>
        </p:txBody>
      </p:sp>
      <p:sp>
        <p:nvSpPr>
          <p:cNvPr id="4" name="Slide Number Placeholder 3"/>
          <p:cNvSpPr>
            <a:spLocks noGrp="1"/>
          </p:cNvSpPr>
          <p:nvPr>
            <p:ph type="sldNum" sz="quarter" idx="10"/>
          </p:nvPr>
        </p:nvSpPr>
        <p:spPr/>
        <p:txBody>
          <a:bodyPr/>
          <a:lstStyle/>
          <a:p>
            <a:pPr>
              <a:defRPr/>
            </a:pPr>
            <a:fld id="{7FD10013-4033-4569-A088-6616A39CC9BF}" type="slidenum">
              <a:rPr lang="fa-IR" smtClean="0"/>
              <a:pPr>
                <a:defRPr/>
              </a:pPr>
              <a:t>1</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buFont typeface="Wingdings" pitchFamily="2" charset="2"/>
              <a:buChar char="Ø"/>
            </a:pPr>
            <a:r>
              <a:rPr lang="en-US" dirty="0" smtClean="0"/>
              <a:t> </a:t>
            </a:r>
            <a:r>
              <a:rPr lang="en-US" sz="1200" kern="1200" dirty="0" smtClean="0">
                <a:solidFill>
                  <a:schemeClr val="tx1"/>
                </a:solidFill>
                <a:latin typeface="+mn-lt"/>
                <a:ea typeface="+mn-ea"/>
                <a:cs typeface="+mn-cs"/>
              </a:rPr>
              <a:t>For instance, this figure presents the parametric simulation of geometric properties of cracked reinforced concrete sections in development of the e-content;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user can see the result by changing the parameters and experience learning through processing. Different kinds of exercises can be used to evaluate training processes</a:t>
            </a:r>
          </a:p>
          <a:p>
            <a:pPr algn="l" rtl="0">
              <a:buFont typeface="Wingdings" pitchFamily="2" charset="2"/>
              <a:buChar char="Ø"/>
            </a:pPr>
            <a:endParaRPr lang="en-US" sz="1200" kern="1200" dirty="0" smtClean="0">
              <a:solidFill>
                <a:schemeClr val="tx1"/>
              </a:solidFill>
              <a:latin typeface="+mn-lt"/>
              <a:ea typeface="+mn-ea"/>
              <a:cs typeface="+mn-cs"/>
            </a:endParaRPr>
          </a:p>
          <a:p>
            <a:pPr algn="l" rtl="0">
              <a:buFont typeface="Wingdings" pitchFamily="2" charset="2"/>
              <a:buChar char="Ø"/>
            </a:pPr>
            <a:r>
              <a:rPr lang="en-US" sz="1200" kern="1200" dirty="0" smtClean="0">
                <a:solidFill>
                  <a:schemeClr val="tx1"/>
                </a:solidFill>
                <a:latin typeface="+mn-lt"/>
                <a:ea typeface="+mn-ea"/>
                <a:cs typeface="+mn-cs"/>
              </a:rPr>
              <a:t> and the next presents periodic exercises.</a:t>
            </a:r>
            <a:endParaRPr lang="en-US" dirty="0" smtClean="0"/>
          </a:p>
          <a:p>
            <a:pPr algn="l" rtl="0"/>
            <a:endParaRPr lang="en-US" dirty="0"/>
          </a:p>
        </p:txBody>
      </p:sp>
      <p:sp>
        <p:nvSpPr>
          <p:cNvPr id="4" name="Slide Number Placeholder 3"/>
          <p:cNvSpPr>
            <a:spLocks noGrp="1"/>
          </p:cNvSpPr>
          <p:nvPr>
            <p:ph type="sldNum" sz="quarter" idx="10"/>
          </p:nvPr>
        </p:nvSpPr>
        <p:spPr/>
        <p:txBody>
          <a:bodyPr/>
          <a:lstStyle/>
          <a:p>
            <a:pPr>
              <a:defRPr/>
            </a:pPr>
            <a:fld id="{7FD10013-4033-4569-A088-6616A39CC9BF}" type="slidenum">
              <a:rPr lang="fa-IR" smtClean="0"/>
              <a:pPr>
                <a:defRPr/>
              </a:pPr>
              <a:t>10</a:t>
            </a:fld>
            <a:endParaRPr 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FD10013-4033-4569-A088-6616A39CC9BF}" type="slidenum">
              <a:rPr lang="fa-IR" smtClean="0"/>
              <a:pPr>
                <a:defRPr/>
              </a:pPr>
              <a:t>11</a:t>
            </a:fld>
            <a:endParaRPr 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FD10013-4033-4569-A088-6616A39CC9BF}" type="slidenum">
              <a:rPr lang="fa-IR" smtClean="0"/>
              <a:pPr>
                <a:defRPr/>
              </a:pPr>
              <a:t>13</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buFont typeface="Wingdings" pitchFamily="2" charset="2"/>
              <a:buChar char="Ø"/>
            </a:pPr>
            <a:r>
              <a:rPr lang="en-US" sz="1200" kern="1200" dirty="0" smtClean="0">
                <a:solidFill>
                  <a:schemeClr val="tx1"/>
                </a:solidFill>
                <a:latin typeface="+mn-lt"/>
                <a:ea typeface="+mn-ea"/>
                <a:cs typeface="+mn-cs"/>
              </a:rPr>
              <a:t> In this paper, many efforts have been made to design teaching materials and packages by computers for engineering courses around the world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such as the Computer Aided Concrete Teaching (COMPACT 1999) for the Concrete Bridges course.</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kern="1200" baseline="0" dirty="0" smtClean="0">
                <a:solidFill>
                  <a:schemeClr val="tx1"/>
                </a:solidFill>
                <a:latin typeface="+mn-lt"/>
                <a:ea typeface="+mn-ea"/>
                <a:cs typeface="+mn-cs"/>
              </a:rPr>
              <a:t>  </a:t>
            </a:r>
            <a:r>
              <a:rPr lang="en-US" sz="1200" dirty="0" smtClean="0"/>
              <a:t>Learning objects are the smallest independent educational components which can be reused in e-content of different subjects and authors; thus it is more economical and time-saving in e-content development.</a:t>
            </a:r>
            <a:r>
              <a:rPr lang="en-US" sz="1200" dirty="0" smtClean="0">
                <a:latin typeface="Times New Roman" pitchFamily="18" charset="0"/>
                <a:cs typeface="Times New Roman" pitchFamily="18" charset="0"/>
              </a:rPr>
              <a:t> </a:t>
            </a:r>
          </a:p>
          <a:p>
            <a:pPr algn="l" rtl="0">
              <a:buFont typeface="Wingdings" pitchFamily="2" charset="2"/>
              <a:buChar char="Ø"/>
            </a:pPr>
            <a:endParaRPr lang="en-US" dirty="0" smtClean="0"/>
          </a:p>
          <a:p>
            <a:pPr algn="l" rtl="0">
              <a:buFont typeface="Wingdings" pitchFamily="2" charset="2"/>
              <a:buChar char="Ø"/>
            </a:pPr>
            <a:r>
              <a:rPr lang="en-US" dirty="0" smtClean="0"/>
              <a:t> </a:t>
            </a:r>
            <a:r>
              <a:rPr lang="en-US" sz="1200" kern="1200" dirty="0" smtClean="0">
                <a:solidFill>
                  <a:schemeClr val="tx1"/>
                </a:solidFill>
                <a:latin typeface="+mn-lt"/>
                <a:ea typeface="+mn-ea"/>
                <a:cs typeface="+mn-cs"/>
              </a:rPr>
              <a:t>"Experiments indicated the superiority of emotion aware over non-emotion-aware with a performance increase of 91%.“</a:t>
            </a:r>
          </a:p>
          <a:p>
            <a:pPr algn="l" rtl="0">
              <a:buFont typeface="Wingdings" pitchFamily="2" charset="2"/>
              <a:buNone/>
            </a:pPr>
            <a:endParaRPr lang="en-US" sz="1200" kern="1200" dirty="0" smtClean="0">
              <a:solidFill>
                <a:schemeClr val="tx1"/>
              </a:solidFill>
              <a:latin typeface="+mn-lt"/>
              <a:ea typeface="+mn-ea"/>
              <a:cs typeface="+mn-cs"/>
            </a:endParaRPr>
          </a:p>
          <a:p>
            <a:pPr algn="l" rtl="0">
              <a:buFont typeface="Wingdings" pitchFamily="2" charset="2"/>
              <a:buChar char="Ø"/>
            </a:pPr>
            <a:r>
              <a:rPr lang="en-US" sz="1200" kern="1200" dirty="0" smtClean="0">
                <a:solidFill>
                  <a:schemeClr val="tx1"/>
                </a:solidFill>
                <a:latin typeface="+mn-lt"/>
                <a:ea typeface="+mn-ea"/>
                <a:cs typeface="+mn-cs"/>
              </a:rPr>
              <a:t> Interaction between learners, learner-content, learner-teacher is crucial for increasing emotion.</a:t>
            </a:r>
          </a:p>
          <a:p>
            <a:pPr algn="l" rtl="0">
              <a:buFont typeface="Wingdings" pitchFamily="2" charset="2"/>
              <a:buNone/>
            </a:pPr>
            <a:endParaRPr lang="en-US" sz="1200" kern="1200" dirty="0" smtClean="0">
              <a:solidFill>
                <a:schemeClr val="tx1"/>
              </a:solidFill>
              <a:latin typeface="+mn-lt"/>
              <a:ea typeface="+mn-ea"/>
              <a:cs typeface="+mn-cs"/>
            </a:endParaRPr>
          </a:p>
          <a:p>
            <a:pPr algn="l" rtl="0">
              <a:buFont typeface="Wingdings" pitchFamily="2" charset="2"/>
              <a:buChar char="Ø"/>
            </a:pPr>
            <a:endParaRPr lang="en-US" dirty="0" smtClean="0"/>
          </a:p>
          <a:p>
            <a:pPr algn="l" rtl="0"/>
            <a:endParaRPr lang="en-US" dirty="0"/>
          </a:p>
        </p:txBody>
      </p:sp>
      <p:sp>
        <p:nvSpPr>
          <p:cNvPr id="4" name="Slide Number Placeholder 3"/>
          <p:cNvSpPr>
            <a:spLocks noGrp="1"/>
          </p:cNvSpPr>
          <p:nvPr>
            <p:ph type="sldNum" sz="quarter" idx="10"/>
          </p:nvPr>
        </p:nvSpPr>
        <p:spPr/>
        <p:txBody>
          <a:bodyPr/>
          <a:lstStyle/>
          <a:p>
            <a:pPr>
              <a:defRPr/>
            </a:pPr>
            <a:fld id="{7FD10013-4033-4569-A088-6616A39CC9BF}" type="slidenum">
              <a:rPr lang="fa-IR" smtClean="0"/>
              <a:pPr>
                <a:defRPr/>
              </a:pPr>
              <a:t>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buFont typeface="Wingdings" pitchFamily="2" charset="2"/>
              <a:buChar char="Ø"/>
            </a:pPr>
            <a:r>
              <a:rPr lang="en-US" dirty="0" smtClean="0"/>
              <a:t> </a:t>
            </a:r>
            <a:r>
              <a:rPr lang="en-US" sz="1200" kern="1200" dirty="0" smtClean="0">
                <a:solidFill>
                  <a:schemeClr val="tx1"/>
                </a:solidFill>
                <a:latin typeface="+mn-lt"/>
                <a:ea typeface="+mn-ea"/>
                <a:cs typeface="+mn-cs"/>
              </a:rPr>
              <a:t>In general, human behavior model could be respondent or passive;</a:t>
            </a:r>
            <a:r>
              <a:rPr lang="en-US" sz="1200" kern="1200" baseline="0" dirty="0" smtClean="0">
                <a:solidFill>
                  <a:schemeClr val="tx1"/>
                </a:solidFill>
                <a:latin typeface="+mn-lt"/>
                <a:ea typeface="+mn-ea"/>
                <a:cs typeface="+mn-cs"/>
              </a:rPr>
              <a:t> </a:t>
            </a:r>
          </a:p>
          <a:p>
            <a:pPr algn="l" rtl="0">
              <a:buFont typeface="Wingdings" pitchFamily="2" charset="2"/>
              <a:buChar char="Ø"/>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 Since the true and complete learning is obtained by the students' operant and active practice, intended cognitive-emotional-behavioral model through student learning is according to operant model.</a:t>
            </a:r>
          </a:p>
          <a:p>
            <a:pPr algn="l" rtl="0">
              <a:buFont typeface="Wingdings" pitchFamily="2" charset="2"/>
              <a:buChar char="Ø"/>
            </a:pPr>
            <a:endParaRPr lang="en-US" dirty="0" smtClean="0"/>
          </a:p>
          <a:p>
            <a:pPr algn="l" rtl="0">
              <a:buFont typeface="Wingdings" pitchFamily="2" charset="2"/>
              <a:buChar char="Ø"/>
            </a:pPr>
            <a:r>
              <a:rPr lang="en-US" dirty="0" smtClean="0"/>
              <a:t> </a:t>
            </a:r>
            <a:r>
              <a:rPr lang="en-US" sz="1200" kern="1200" dirty="0" smtClean="0">
                <a:solidFill>
                  <a:schemeClr val="tx1"/>
                </a:solidFill>
                <a:latin typeface="+mn-lt"/>
                <a:ea typeface="+mn-ea"/>
                <a:cs typeface="+mn-cs"/>
              </a:rPr>
              <a:t>By cognition we mean logical perception, by emotion we mean emotional feeling and by behavior we mean observable human action. </a:t>
            </a:r>
            <a:endParaRPr lang="en-US" dirty="0" smtClean="0"/>
          </a:p>
          <a:p>
            <a:pPr algn="l" rtl="0"/>
            <a:endParaRPr lang="en-US" dirty="0"/>
          </a:p>
        </p:txBody>
      </p:sp>
      <p:sp>
        <p:nvSpPr>
          <p:cNvPr id="4" name="Slide Number Placeholder 3"/>
          <p:cNvSpPr>
            <a:spLocks noGrp="1"/>
          </p:cNvSpPr>
          <p:nvPr>
            <p:ph type="sldNum" sz="quarter" idx="10"/>
          </p:nvPr>
        </p:nvSpPr>
        <p:spPr/>
        <p:txBody>
          <a:bodyPr/>
          <a:lstStyle/>
          <a:p>
            <a:pPr>
              <a:defRPr/>
            </a:pPr>
            <a:fld id="{7FD10013-4033-4569-A088-6616A39CC9BF}" type="slidenum">
              <a:rPr lang="fa-IR" smtClean="0"/>
              <a:pPr>
                <a:defRPr/>
              </a:pPr>
              <a:t>3</a:t>
            </a:fld>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sz="1200" kern="1200" dirty="0" smtClean="0">
                <a:solidFill>
                  <a:schemeClr val="tx1"/>
                </a:solidFill>
                <a:latin typeface="+mn-lt"/>
                <a:ea typeface="+mn-ea"/>
                <a:cs typeface="+mn-cs"/>
              </a:rPr>
              <a:t> Motivations or needs of human can be categorized in some levels.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lowest level of needs is biological and security needs which are individual needs. Human and plants have this need in common. The higher levels of needs are need for love and honor which are social needs. Need for love is a cooperative need and need for honor is a competitive need. Human society covers the need for love and honor. These two needs are shared by human and animals. The highest level of needs is the need for thanking God. This need is exclusive to human. </a:t>
            </a:r>
          </a:p>
          <a:p>
            <a:pPr algn="l" rtl="0"/>
            <a:endParaRPr lang="en-US" dirty="0"/>
          </a:p>
        </p:txBody>
      </p:sp>
      <p:sp>
        <p:nvSpPr>
          <p:cNvPr id="4" name="Slide Number Placeholder 3"/>
          <p:cNvSpPr>
            <a:spLocks noGrp="1"/>
          </p:cNvSpPr>
          <p:nvPr>
            <p:ph type="sldNum" sz="quarter" idx="10"/>
          </p:nvPr>
        </p:nvSpPr>
        <p:spPr/>
        <p:txBody>
          <a:bodyPr/>
          <a:lstStyle/>
          <a:p>
            <a:pPr>
              <a:defRPr/>
            </a:pPr>
            <a:fld id="{7FD10013-4033-4569-A088-6616A39CC9BF}" type="slidenum">
              <a:rPr lang="fa-IR" smtClean="0"/>
              <a:pPr>
                <a:defRPr/>
              </a:pPr>
              <a:t>4</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dirty="0" smtClean="0"/>
              <a:t> This </a:t>
            </a:r>
            <a:r>
              <a:rPr lang="en-US" sz="1200" kern="1200" dirty="0" smtClean="0">
                <a:solidFill>
                  <a:schemeClr val="tx1"/>
                </a:solidFill>
                <a:latin typeface="+mn-lt"/>
                <a:ea typeface="+mn-ea"/>
                <a:cs typeface="+mn-cs"/>
              </a:rPr>
              <a:t>Figure shows a proposed learning model. In this model, at first, information turns into cognition then to emotion next to action or behavior and finally to belief. Belief reinforces the cognition, emotion and action; and it provides learning. It paves the way for permanent changes in spirit.</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kern="1200" dirty="0" smtClean="0">
                <a:solidFill>
                  <a:schemeClr val="tx1"/>
                </a:solidFill>
                <a:latin typeface="+mn-lt"/>
                <a:ea typeface="+mn-ea"/>
                <a:cs typeface="+mn-cs"/>
              </a:rPr>
              <a:t> In this model, the process of learning should be in accordance with the positive emotion spectrum and preferably in the form of active expression. Due to the remarkable effect of emotion on learning, special attention should be paid to emotion; especially in e-learning because of being distant and hence missing the face to face interaction.</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kern="1200" dirty="0" smtClean="0">
                <a:solidFill>
                  <a:schemeClr val="tx1"/>
                </a:solidFill>
                <a:latin typeface="+mn-lt"/>
                <a:ea typeface="+mn-ea"/>
                <a:cs typeface="+mn-cs"/>
              </a:rPr>
              <a:t> Educational e-content should be based on emotions. Structures and components used in the development an e-content should be designed to increase emotion and it should be considered a key criterion for virtual products assessment.</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kern="1200" dirty="0" smtClean="0">
                <a:solidFill>
                  <a:schemeClr val="tx1"/>
                </a:solidFill>
                <a:latin typeface="+mn-lt"/>
                <a:ea typeface="+mn-ea"/>
                <a:cs typeface="+mn-cs"/>
              </a:rPr>
              <a:t> To increase emotional association, similitude, examples and virtual experiences should be employed to create a mutual interaction with learners. Virtual or real visits of projects, explaining the application of theoretical subjects and creating a dynamic interaction by establishing groups, scientific associations and forums can increase the level of emotion in learning.</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Presenting lessons along with questions and answers with two narrators can also establish an interactive communication and increase the emotion.</a:t>
            </a:r>
          </a:p>
          <a:p>
            <a:pPr algn="l" rtl="0">
              <a:buFont typeface="Wingdings" pitchFamily="2" charset="2"/>
              <a:buChar char="Ø"/>
            </a:pPr>
            <a:endParaRPr lang="en-US" dirty="0" smtClean="0"/>
          </a:p>
          <a:p>
            <a:pPr algn="l" rtl="0"/>
            <a:endParaRPr lang="en-US" dirty="0"/>
          </a:p>
        </p:txBody>
      </p:sp>
      <p:sp>
        <p:nvSpPr>
          <p:cNvPr id="4" name="Slide Number Placeholder 3"/>
          <p:cNvSpPr>
            <a:spLocks noGrp="1"/>
          </p:cNvSpPr>
          <p:nvPr>
            <p:ph type="sldNum" sz="quarter" idx="10"/>
          </p:nvPr>
        </p:nvSpPr>
        <p:spPr/>
        <p:txBody>
          <a:bodyPr/>
          <a:lstStyle/>
          <a:p>
            <a:pPr>
              <a:defRPr/>
            </a:pPr>
            <a:fld id="{7FD10013-4033-4569-A088-6616A39CC9BF}" type="slidenum">
              <a:rPr lang="fa-IR" smtClean="0"/>
              <a:pPr>
                <a:defRPr/>
              </a:pPr>
              <a:t>5</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buFont typeface="Wingdings" pitchFamily="2" charset="2"/>
              <a:buChar char="Ø"/>
            </a:pPr>
            <a:r>
              <a:rPr lang="en-US" dirty="0" smtClean="0"/>
              <a:t> Based on learning</a:t>
            </a:r>
            <a:r>
              <a:rPr lang="en-US" baseline="0" dirty="0" smtClean="0"/>
              <a:t> model to have a complete learning, student’s coordinate should be changed in three dimensional coordinate as cognition, emotion and act. </a:t>
            </a:r>
          </a:p>
          <a:p>
            <a:pPr algn="l" rtl="0">
              <a:buFont typeface="Wingdings" pitchFamily="2" charset="2"/>
              <a:buChar char="Ø"/>
            </a:pPr>
            <a:endParaRPr lang="en-US" baseline="0" dirty="0" smtClean="0"/>
          </a:p>
          <a:p>
            <a:pPr algn="l" rtl="0">
              <a:buFont typeface="Wingdings" pitchFamily="2" charset="2"/>
              <a:buChar char="Ø"/>
            </a:pPr>
            <a:r>
              <a:rPr lang="en-US" baseline="0" dirty="0" smtClean="0"/>
              <a:t> In first step: the changes will be occurred in cognition axes by content organizing and cognitive explanation,</a:t>
            </a:r>
          </a:p>
          <a:p>
            <a:pPr algn="l" rtl="0">
              <a:buFont typeface="Wingdings" pitchFamily="2" charset="2"/>
              <a:buChar char="Ø"/>
            </a:pPr>
            <a:endParaRPr lang="en-US" baseline="0" dirty="0" smtClean="0"/>
          </a:p>
          <a:p>
            <a:pPr algn="l" rtl="0">
              <a:buFont typeface="Wingdings" pitchFamily="2" charset="2"/>
              <a:buChar char="Ø"/>
            </a:pPr>
            <a:r>
              <a:rPr lang="en-US" baseline="0" dirty="0" smtClean="0"/>
              <a:t> In second step: the changes will be occurred in emotion axes by imagination, example and view,</a:t>
            </a:r>
          </a:p>
          <a:p>
            <a:pPr algn="l" rtl="0">
              <a:buFont typeface="Wingdings" pitchFamily="2" charset="2"/>
              <a:buChar char="Ø"/>
            </a:pPr>
            <a:endParaRPr lang="en-US" baseline="0" dirty="0" smtClean="0"/>
          </a:p>
          <a:p>
            <a:pPr algn="l" rtl="0">
              <a:buFont typeface="Wingdings" pitchFamily="2" charset="2"/>
              <a:buChar char="Ø"/>
            </a:pPr>
            <a:r>
              <a:rPr lang="en-US" baseline="0" dirty="0" smtClean="0"/>
              <a:t> In third step: the changes will be occurred in act axes by practice, experience and changes, and thus complete learning will happen.</a:t>
            </a:r>
          </a:p>
          <a:p>
            <a:pPr algn="l" rtl="0">
              <a:buFont typeface="Wingdings" pitchFamily="2" charset="2"/>
              <a:buChar char="Ø"/>
            </a:pPr>
            <a:endParaRPr lang="en-US" baseline="0" dirty="0" smtClean="0"/>
          </a:p>
          <a:p>
            <a:pPr algn="l" rtl="0">
              <a:buFont typeface="Wingdings" pitchFamily="2" charset="2"/>
              <a:buChar char="Ø"/>
            </a:pPr>
            <a:r>
              <a:rPr lang="en-US" baseline="0" dirty="0" smtClean="0"/>
              <a:t> By complete learning, we can go from A to B point.</a:t>
            </a:r>
          </a:p>
          <a:p>
            <a:pPr algn="l" rtl="0"/>
            <a:endParaRPr lang="en-US" dirty="0"/>
          </a:p>
        </p:txBody>
      </p:sp>
      <p:sp>
        <p:nvSpPr>
          <p:cNvPr id="4" name="Slide Number Placeholder 3"/>
          <p:cNvSpPr>
            <a:spLocks noGrp="1"/>
          </p:cNvSpPr>
          <p:nvPr>
            <p:ph type="sldNum" sz="quarter" idx="10"/>
          </p:nvPr>
        </p:nvSpPr>
        <p:spPr/>
        <p:txBody>
          <a:bodyPr/>
          <a:lstStyle/>
          <a:p>
            <a:pPr>
              <a:defRPr/>
            </a:pPr>
            <a:fld id="{7FD10013-4033-4569-A088-6616A39CC9BF}" type="slidenum">
              <a:rPr lang="fa-IR" smtClean="0"/>
              <a:pPr>
                <a:defRPr/>
              </a:pPr>
              <a:t>6</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buFont typeface="Wingdings" pitchFamily="2" charset="2"/>
              <a:buChar char="Ø"/>
            </a:pPr>
            <a:r>
              <a:rPr lang="en-US" dirty="0" smtClean="0"/>
              <a:t> </a:t>
            </a:r>
            <a:r>
              <a:rPr lang="en-US" sz="1200" kern="1200" dirty="0" smtClean="0">
                <a:solidFill>
                  <a:schemeClr val="tx1"/>
                </a:solidFill>
                <a:latin typeface="+mn-lt"/>
                <a:ea typeface="+mn-ea"/>
                <a:cs typeface="+mn-cs"/>
              </a:rPr>
              <a:t>This learning model was applied in one semester for about 50 graduate and undergraduate students. According to the survey carried out on learning model, on average 79% of students evaluated the operant models of students, having motivation to thank God, and considering emotion</a:t>
            </a:r>
            <a:r>
              <a:rPr lang="en-US" sz="1200" u="sng"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very effective in learning.</a:t>
            </a:r>
          </a:p>
          <a:p>
            <a:pPr algn="l" rtl="0">
              <a:buFont typeface="Wingdings" pitchFamily="2" charset="2"/>
              <a:buChar char="Ø"/>
            </a:pPr>
            <a:endParaRPr lang="en-US" sz="1200" kern="1200" dirty="0" smtClean="0">
              <a:solidFill>
                <a:schemeClr val="tx1"/>
              </a:solidFill>
              <a:latin typeface="+mn-lt"/>
              <a:ea typeface="+mn-ea"/>
              <a:cs typeface="+mn-cs"/>
            </a:endParaRPr>
          </a:p>
          <a:p>
            <a:pPr algn="l" rtl="0">
              <a:buFont typeface="Wingdings" pitchFamily="2" charset="2"/>
              <a:buChar char="Ø"/>
            </a:pPr>
            <a:endParaRPr lang="en-US" dirty="0" smtClean="0"/>
          </a:p>
          <a:p>
            <a:pPr algn="l" rtl="0"/>
            <a:endParaRPr lang="en-US" dirty="0"/>
          </a:p>
        </p:txBody>
      </p:sp>
      <p:sp>
        <p:nvSpPr>
          <p:cNvPr id="4" name="Slide Number Placeholder 3"/>
          <p:cNvSpPr>
            <a:spLocks noGrp="1"/>
          </p:cNvSpPr>
          <p:nvPr>
            <p:ph type="sldNum" sz="quarter" idx="10"/>
          </p:nvPr>
        </p:nvSpPr>
        <p:spPr/>
        <p:txBody>
          <a:bodyPr/>
          <a:lstStyle/>
          <a:p>
            <a:pPr>
              <a:defRPr/>
            </a:pPr>
            <a:fld id="{7FD10013-4033-4569-A088-6616A39CC9BF}" type="slidenum">
              <a:rPr lang="fa-IR" smtClean="0"/>
              <a:pPr>
                <a:defRPr/>
              </a:pPr>
              <a:t>7</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Also some criteria are introduced to evaluate the success of the learning model in achieving its goals. “Not solely depending on the lecture and studying other references of the course” is considered as operant criteria, “amount of remembrance of GOD and expenditure for him” is considered as the criterion to assess the motivation to thank God, and “sense of mastery of course materials” is considered as the criterion for measuring the learning emotion. It was concluded that the average realization of learning model criteria according to the survey results were as follows: operant model of students goal: 76%; thanking GOD motivation goal: 59%; emotional learning goal: 69%; (Table 3). On the average, 68% of students maintained that objectives were achieved. </a:t>
            </a:r>
          </a:p>
          <a:p>
            <a:pPr algn="l" rtl="0"/>
            <a:endParaRPr lang="en-US" dirty="0"/>
          </a:p>
        </p:txBody>
      </p:sp>
      <p:sp>
        <p:nvSpPr>
          <p:cNvPr id="4" name="Slide Number Placeholder 3"/>
          <p:cNvSpPr>
            <a:spLocks noGrp="1"/>
          </p:cNvSpPr>
          <p:nvPr>
            <p:ph type="sldNum" sz="quarter" idx="10"/>
          </p:nvPr>
        </p:nvSpPr>
        <p:spPr/>
        <p:txBody>
          <a:bodyPr/>
          <a:lstStyle/>
          <a:p>
            <a:pPr>
              <a:defRPr/>
            </a:pPr>
            <a:fld id="{7FD10013-4033-4569-A088-6616A39CC9BF}" type="slidenum">
              <a:rPr lang="fa-IR" smtClean="0"/>
              <a:pPr>
                <a:defRPr/>
              </a:pPr>
              <a:t>8</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rtl="0">
              <a:buFont typeface="Wingdings" pitchFamily="2" charset="2"/>
              <a:buChar char="Ø"/>
            </a:pPr>
            <a:r>
              <a:rPr lang="en-US" dirty="0" smtClean="0"/>
              <a:t> </a:t>
            </a:r>
            <a:r>
              <a:rPr lang="en-US" sz="1200" kern="1200" dirty="0" smtClean="0">
                <a:solidFill>
                  <a:schemeClr val="tx1"/>
                </a:solidFill>
                <a:latin typeface="+mn-lt"/>
                <a:ea typeface="+mn-ea"/>
                <a:cs typeface="+mn-cs"/>
              </a:rPr>
              <a:t>For e-learning content development of concrete bridge superstructure design course, the following steps were taken (Fig. 6):		</a:t>
            </a:r>
          </a:p>
          <a:p>
            <a:pPr lvl="1" algn="just" rtl="0">
              <a:buFont typeface="Wingdings" pitchFamily="2" charset="2"/>
              <a:buChar char="§"/>
            </a:pPr>
            <a:r>
              <a:rPr lang="en-US" sz="1200" kern="1200" dirty="0" smtClean="0">
                <a:solidFill>
                  <a:schemeClr val="tx1"/>
                </a:solidFill>
                <a:latin typeface="+mn-lt"/>
                <a:ea typeface="+mn-ea"/>
                <a:cs typeface="+mn-cs"/>
              </a:rPr>
              <a:t> Preparation of original educational object presentation.</a:t>
            </a:r>
          </a:p>
          <a:p>
            <a:pPr marL="457200" marR="0" lvl="1" indent="0"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kern="1200" dirty="0" smtClean="0">
                <a:solidFill>
                  <a:schemeClr val="tx1"/>
                </a:solidFill>
                <a:latin typeface="+mn-lt"/>
                <a:ea typeface="+mn-ea"/>
                <a:cs typeface="+mn-cs"/>
              </a:rPr>
              <a:t> Preparation of the narration by the teacher (writing her/his speech with all details).</a:t>
            </a:r>
          </a:p>
          <a:p>
            <a:pPr marL="457200" marR="0" lvl="1" indent="0"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kern="1200" dirty="0" smtClean="0">
                <a:solidFill>
                  <a:schemeClr val="tx1"/>
                </a:solidFill>
                <a:latin typeface="+mn-lt"/>
                <a:ea typeface="+mn-ea"/>
                <a:cs typeface="+mn-cs"/>
              </a:rPr>
              <a:t> Providing development scenario (Providing the manual of recording process, presenting charts, tables, Images, animations, parametric simulations, etc. by teacher, assistant, manager and e-content producer).</a:t>
            </a:r>
          </a:p>
          <a:p>
            <a:pPr marL="457200" marR="0" lvl="1" indent="0"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kern="1200" dirty="0" smtClean="0">
                <a:solidFill>
                  <a:schemeClr val="tx1"/>
                </a:solidFill>
                <a:latin typeface="+mn-lt"/>
                <a:ea typeface="+mn-ea"/>
                <a:cs typeface="+mn-cs"/>
              </a:rPr>
              <a:t> Recording the course in studio by the first and second narrator.</a:t>
            </a:r>
          </a:p>
          <a:p>
            <a:pPr marL="457200" marR="0" lvl="1" indent="0"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kern="1200" dirty="0" smtClean="0">
                <a:solidFill>
                  <a:schemeClr val="tx1"/>
                </a:solidFill>
                <a:latin typeface="+mn-lt"/>
                <a:ea typeface="+mn-ea"/>
                <a:cs typeface="+mn-cs"/>
              </a:rPr>
              <a:t> Educational object development by contractor.</a:t>
            </a:r>
          </a:p>
          <a:p>
            <a:pPr marL="457200" marR="0" lvl="1" indent="0"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kern="1200" dirty="0" smtClean="0">
                <a:solidFill>
                  <a:schemeClr val="tx1"/>
                </a:solidFill>
                <a:latin typeface="+mn-lt"/>
                <a:ea typeface="+mn-ea"/>
                <a:cs typeface="+mn-cs"/>
              </a:rPr>
              <a:t> Reviewing and removing the bugs in the produced files (by teacher, assistant and manager).</a:t>
            </a:r>
          </a:p>
          <a:p>
            <a:endParaRPr lang="en-US" dirty="0"/>
          </a:p>
        </p:txBody>
      </p:sp>
      <p:sp>
        <p:nvSpPr>
          <p:cNvPr id="4" name="Slide Number Placeholder 3"/>
          <p:cNvSpPr>
            <a:spLocks noGrp="1"/>
          </p:cNvSpPr>
          <p:nvPr>
            <p:ph type="sldNum" sz="quarter" idx="10"/>
          </p:nvPr>
        </p:nvSpPr>
        <p:spPr/>
        <p:txBody>
          <a:bodyPr/>
          <a:lstStyle/>
          <a:p>
            <a:pPr>
              <a:defRPr/>
            </a:pPr>
            <a:fld id="{7FD10013-4033-4569-A088-6616A39CC9BF}" type="slidenum">
              <a:rPr lang="fa-IR" smtClean="0"/>
              <a:pPr>
                <a:defRPr/>
              </a:pPr>
              <a:t>9</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643051"/>
            <a:ext cx="7772400" cy="1357321"/>
          </a:xfrm>
        </p:spPr>
        <p:txBody>
          <a:bodyPr/>
          <a:lstStyle>
            <a:lvl1pPr>
              <a:defRPr>
                <a:cs typeface="B Nazanin" pitchFamily="2" charset="-78"/>
              </a:defRPr>
            </a:lvl1pPr>
          </a:lstStyle>
          <a:p>
            <a:r>
              <a:rPr lang="en-US" smtClean="0"/>
              <a:t>Click to edit Master title style</a:t>
            </a:r>
            <a:endParaRPr lang="fa-IR" dirty="0"/>
          </a:p>
        </p:txBody>
      </p:sp>
      <p:sp>
        <p:nvSpPr>
          <p:cNvPr id="3" name="Subtitle 2"/>
          <p:cNvSpPr>
            <a:spLocks noGrp="1"/>
          </p:cNvSpPr>
          <p:nvPr>
            <p:ph type="subTitle" idx="1"/>
          </p:nvPr>
        </p:nvSpPr>
        <p:spPr>
          <a:xfrm>
            <a:off x="1371600" y="3429000"/>
            <a:ext cx="6400800" cy="1071570"/>
          </a:xfrm>
        </p:spPr>
        <p:txBody>
          <a:bodyPr anchor="b">
            <a:normAutofit/>
          </a:bodyPr>
          <a:lstStyle>
            <a:lvl1pPr marL="0" indent="0" algn="ctr">
              <a:buNone/>
              <a:defRPr sz="3000">
                <a:solidFill>
                  <a:schemeClr val="tx1">
                    <a:tint val="75000"/>
                  </a:schemeClr>
                </a:solidFill>
                <a:cs typeface="B Nazanin" pitchFamily="2" charset="-7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dirty="0"/>
          </a:p>
        </p:txBody>
      </p:sp>
      <p:sp>
        <p:nvSpPr>
          <p:cNvPr id="12" name="Footer Placeholder 4"/>
          <p:cNvSpPr txBox="1">
            <a:spLocks/>
          </p:cNvSpPr>
          <p:nvPr userDrawn="1"/>
        </p:nvSpPr>
        <p:spPr>
          <a:xfrm>
            <a:off x="395536" y="6237313"/>
            <a:ext cx="1853456" cy="509140"/>
          </a:xfrm>
          <a:prstGeom prst="rect">
            <a:avLst/>
          </a:prstGeom>
          <a:gradFill flip="none" rotWithShape="1">
            <a:gsLst>
              <a:gs pos="0">
                <a:schemeClr val="accent1">
                  <a:lumMod val="50000"/>
                </a:schemeClr>
              </a:gs>
              <a:gs pos="41000">
                <a:schemeClr val="accent1">
                  <a:lumMod val="60000"/>
                  <a:lumOff val="40000"/>
                </a:schemeClr>
              </a:gs>
              <a:gs pos="62000">
                <a:schemeClr val="accent1">
                  <a:lumMod val="60000"/>
                  <a:lumOff val="40000"/>
                </a:schemeClr>
              </a:gs>
              <a:gs pos="100000">
                <a:schemeClr val="accent1">
                  <a:lumMod val="50000"/>
                </a:schemeClr>
              </a:gs>
            </a:gsLst>
            <a:lin ang="16200000" scaled="1"/>
            <a:tileRect/>
          </a:gradFill>
          <a:ln w="12700" cap="flat" cmpd="sng" algn="ctr">
            <a:solidFill>
              <a:schemeClr val="dk1">
                <a:shade val="95000"/>
                <a:satMod val="105000"/>
              </a:schemeClr>
            </a:solidFill>
            <a:prstDash val="solid"/>
          </a:ln>
        </p:spPr>
        <p:style>
          <a:lnRef idx="1">
            <a:schemeClr val="dk1"/>
          </a:lnRef>
          <a:fillRef idx="2">
            <a:schemeClr val="dk1"/>
          </a:fillRef>
          <a:effectRef idx="1">
            <a:schemeClr val="dk1"/>
          </a:effectRef>
          <a:fontRef idx="none"/>
        </p:style>
        <p:txBody>
          <a:bodyPr vert="horz" lIns="91440" tIns="45720" rIns="91440" bIns="45720" rtlCol="1" anchor="ctr"/>
          <a:lstStyle>
            <a:defPPr>
              <a:defRPr lang="fa-IR"/>
            </a:defPPr>
            <a:lvl1pPr algn="ctr" rtl="1" fontAlgn="auto">
              <a:spcBef>
                <a:spcPts val="0"/>
              </a:spcBef>
              <a:spcAft>
                <a:spcPts val="0"/>
              </a:spcAft>
              <a:defRPr sz="1600" kern="1200" dirty="0">
                <a:solidFill>
                  <a:schemeClr val="bg1"/>
                </a:solidFill>
                <a:latin typeface="+mn-lt"/>
                <a:ea typeface="+mn-ea"/>
                <a:cs typeface="2  Koodak" pitchFamily="2" charset="-78"/>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defRPr/>
            </a:pPr>
            <a:endParaRPr lang="fa-IR" dirty="0"/>
          </a:p>
        </p:txBody>
      </p:sp>
      <p:grpSp>
        <p:nvGrpSpPr>
          <p:cNvPr id="4" name="Group 3"/>
          <p:cNvGrpSpPr/>
          <p:nvPr userDrawn="1"/>
        </p:nvGrpSpPr>
        <p:grpSpPr>
          <a:xfrm>
            <a:off x="-1" y="0"/>
            <a:ext cx="9148327" cy="1410626"/>
            <a:chOff x="-1" y="0"/>
            <a:chExt cx="9148327" cy="1410626"/>
          </a:xfrm>
        </p:grpSpPr>
        <p:pic>
          <p:nvPicPr>
            <p:cNvPr id="6" name="Picture 2"/>
            <p:cNvPicPr>
              <a:picLocks noChangeAspect="1" noChangeArrowheads="1"/>
            </p:cNvPicPr>
            <p:nvPr userDrawn="1"/>
          </p:nvPicPr>
          <p:blipFill>
            <a:blip r:embed="rId2"/>
            <a:srcRect/>
            <a:stretch>
              <a:fillRect/>
            </a:stretch>
          </p:blipFill>
          <p:spPr bwMode="auto">
            <a:xfrm>
              <a:off x="-1" y="0"/>
              <a:ext cx="9148327" cy="1410626"/>
            </a:xfrm>
            <a:prstGeom prst="rect">
              <a:avLst/>
            </a:prstGeom>
            <a:noFill/>
            <a:ln w="9525">
              <a:noFill/>
              <a:miter lim="800000"/>
              <a:headEnd/>
              <a:tailEnd/>
            </a:ln>
            <a:effectLst/>
          </p:spPr>
        </p:pic>
        <p:pic>
          <p:nvPicPr>
            <p:cNvPr id="7" name="Picture 2"/>
            <p:cNvPicPr>
              <a:picLocks noChangeArrowheads="1"/>
            </p:cNvPicPr>
            <p:nvPr userDrawn="1"/>
          </p:nvPicPr>
          <p:blipFill rotWithShape="1">
            <a:blip r:embed="rId2"/>
            <a:srcRect l="85207" t="50000" r="14294" b="39134"/>
            <a:stretch/>
          </p:blipFill>
          <p:spPr bwMode="auto">
            <a:xfrm>
              <a:off x="7720560" y="813792"/>
              <a:ext cx="45719" cy="72000"/>
            </a:xfrm>
            <a:prstGeom prst="rect">
              <a:avLst/>
            </a:prstGeom>
            <a:noFill/>
            <a:ln w="9525">
              <a:noFill/>
              <a:miter lim="800000"/>
              <a:headEnd/>
              <a:tailEnd/>
            </a:ln>
            <a:effectLst/>
          </p:spPr>
        </p:pic>
        <p:pic>
          <p:nvPicPr>
            <p:cNvPr id="8" name="Picture 2"/>
            <p:cNvPicPr>
              <a:picLocks noChangeArrowheads="1"/>
            </p:cNvPicPr>
            <p:nvPr userDrawn="1"/>
          </p:nvPicPr>
          <p:blipFill rotWithShape="1">
            <a:blip r:embed="rId2"/>
            <a:srcRect l="85207" t="50000" r="14294" b="39134"/>
            <a:stretch/>
          </p:blipFill>
          <p:spPr bwMode="auto">
            <a:xfrm>
              <a:off x="7687796" y="620688"/>
              <a:ext cx="45719" cy="72000"/>
            </a:xfrm>
            <a:prstGeom prst="rect">
              <a:avLst/>
            </a:prstGeom>
            <a:noFill/>
            <a:ln w="9525">
              <a:noFill/>
              <a:miter lim="800000"/>
              <a:headEnd/>
              <a:tailEnd/>
            </a:ln>
            <a:effectLst/>
          </p:spPr>
        </p:pic>
      </p:grpSp>
    </p:spTree>
    <p:extLst>
      <p:ext uri="{BB962C8B-B14F-4D97-AF65-F5344CB8AC3E}">
        <p14:creationId xmlns:p14="http://schemas.microsoft.com/office/powerpoint/2010/main" xmlns="" val="16093161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2" name="Group 1"/>
          <p:cNvGrpSpPr/>
          <p:nvPr userDrawn="1"/>
        </p:nvGrpSpPr>
        <p:grpSpPr>
          <a:xfrm>
            <a:off x="-36512" y="0"/>
            <a:ext cx="1175609" cy="6885384"/>
            <a:chOff x="-34214" y="0"/>
            <a:chExt cx="1175609" cy="6885384"/>
          </a:xfrm>
        </p:grpSpPr>
        <p:sp>
          <p:nvSpPr>
            <p:cNvPr id="14" name="Rectangle 13"/>
            <p:cNvSpPr/>
            <p:nvPr userDrawn="1"/>
          </p:nvSpPr>
          <p:spPr>
            <a:xfrm>
              <a:off x="-11766" y="0"/>
              <a:ext cx="1153161" cy="68853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1" name="Picture 2"/>
            <p:cNvPicPr>
              <a:picLocks noChangeAspect="1" noChangeArrowheads="1"/>
            </p:cNvPicPr>
            <p:nvPr userDrawn="1"/>
          </p:nvPicPr>
          <p:blipFill rotWithShape="1">
            <a:blip r:embed="rId2"/>
            <a:srcRect l="-225" t="5261" r="86058" b="9700"/>
            <a:stretch/>
          </p:blipFill>
          <p:spPr bwMode="auto">
            <a:xfrm>
              <a:off x="23874" y="285839"/>
              <a:ext cx="1009635" cy="982921"/>
            </a:xfrm>
            <a:prstGeom prst="ellipse">
              <a:avLst/>
            </a:prstGeom>
            <a:ln>
              <a:noFill/>
            </a:ln>
            <a:effectLst>
              <a:softEdge rad="112500"/>
            </a:effectLst>
          </p:spPr>
        </p:pic>
        <p:pic>
          <p:nvPicPr>
            <p:cNvPr id="12" name="Picture 2"/>
            <p:cNvPicPr>
              <a:picLocks noChangeAspect="1" noChangeArrowheads="1"/>
            </p:cNvPicPr>
            <p:nvPr userDrawn="1"/>
          </p:nvPicPr>
          <p:blipFill rotWithShape="1">
            <a:blip r:embed="rId2"/>
            <a:srcRect l="85632" t="11642" r="1312" b="9271"/>
            <a:stretch/>
          </p:blipFill>
          <p:spPr bwMode="auto">
            <a:xfrm>
              <a:off x="75290" y="4941168"/>
              <a:ext cx="930447" cy="914117"/>
            </a:xfrm>
            <a:prstGeom prst="ellipse">
              <a:avLst/>
            </a:prstGeom>
            <a:ln>
              <a:noFill/>
            </a:ln>
            <a:effectLst>
              <a:softEdge rad="0"/>
            </a:effectLst>
          </p:spPr>
        </p:pic>
        <p:pic>
          <p:nvPicPr>
            <p:cNvPr id="15" name="Picture 2"/>
            <p:cNvPicPr>
              <a:picLocks noChangeAspect="1" noChangeArrowheads="1"/>
            </p:cNvPicPr>
            <p:nvPr userDrawn="1"/>
          </p:nvPicPr>
          <p:blipFill rotWithShape="1">
            <a:blip r:embed="rId3"/>
            <a:srcRect l="40722" r="39287"/>
            <a:stretch/>
          </p:blipFill>
          <p:spPr bwMode="auto">
            <a:xfrm>
              <a:off x="-34214" y="2737379"/>
              <a:ext cx="1175609" cy="1096667"/>
            </a:xfrm>
            <a:prstGeom prst="ellipse">
              <a:avLst/>
            </a:prstGeom>
            <a:ln>
              <a:noFill/>
            </a:ln>
            <a:effectLst>
              <a:softEdge rad="50800"/>
            </a:effectLst>
          </p:spPr>
        </p:pic>
      </p:grpSp>
      <p:sp>
        <p:nvSpPr>
          <p:cNvPr id="9" name="Footer Placeholder 4"/>
          <p:cNvSpPr txBox="1">
            <a:spLocks/>
          </p:cNvSpPr>
          <p:nvPr userDrawn="1"/>
        </p:nvSpPr>
        <p:spPr>
          <a:xfrm>
            <a:off x="251440" y="6381328"/>
            <a:ext cx="622929" cy="365125"/>
          </a:xfrm>
          <a:prstGeom prst="rect">
            <a:avLst/>
          </a:prstGeom>
          <a:gradFill flip="none" rotWithShape="1">
            <a:gsLst>
              <a:gs pos="0">
                <a:schemeClr val="accent1">
                  <a:lumMod val="50000"/>
                </a:schemeClr>
              </a:gs>
              <a:gs pos="41000">
                <a:schemeClr val="accent1">
                  <a:lumMod val="60000"/>
                  <a:lumOff val="40000"/>
                </a:schemeClr>
              </a:gs>
              <a:gs pos="62000">
                <a:schemeClr val="accent1">
                  <a:lumMod val="60000"/>
                  <a:lumOff val="40000"/>
                </a:schemeClr>
              </a:gs>
              <a:gs pos="100000">
                <a:schemeClr val="accent1">
                  <a:lumMod val="50000"/>
                </a:schemeClr>
              </a:gs>
            </a:gsLst>
            <a:lin ang="16200000" scaled="1"/>
            <a:tileRect/>
          </a:gradFill>
          <a:ln w="12700" cap="flat" cmpd="sng" algn="ctr">
            <a:solidFill>
              <a:schemeClr val="dk1">
                <a:shade val="95000"/>
                <a:satMod val="105000"/>
              </a:schemeClr>
            </a:solidFill>
            <a:prstDash val="solid"/>
          </a:ln>
        </p:spPr>
        <p:style>
          <a:lnRef idx="1">
            <a:schemeClr val="dk1"/>
          </a:lnRef>
          <a:fillRef idx="2">
            <a:schemeClr val="dk1"/>
          </a:fillRef>
          <a:effectRef idx="1">
            <a:schemeClr val="dk1"/>
          </a:effectRef>
          <a:fontRef idx="none"/>
        </p:style>
        <p:txBody>
          <a:bodyPr vert="horz" lIns="91440" tIns="45720" rIns="91440" bIns="45720" rtlCol="1" anchor="ctr"/>
          <a:lstStyle>
            <a:defPPr>
              <a:defRPr lang="fa-IR"/>
            </a:defPPr>
            <a:lvl1pPr algn="ctr" rtl="1" fontAlgn="auto">
              <a:spcBef>
                <a:spcPts val="0"/>
              </a:spcBef>
              <a:spcAft>
                <a:spcPts val="0"/>
              </a:spcAft>
              <a:defRPr sz="1600" kern="1200" dirty="0">
                <a:solidFill>
                  <a:schemeClr val="bg1"/>
                </a:solidFill>
                <a:latin typeface="+mn-lt"/>
                <a:ea typeface="+mn-ea"/>
                <a:cs typeface="2  Koodak" pitchFamily="2" charset="-78"/>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defRPr/>
            </a:pPr>
            <a:endParaRPr lang="fa-IR" dirty="0"/>
          </a:p>
        </p:txBody>
      </p:sp>
      <p:sp>
        <p:nvSpPr>
          <p:cNvPr id="22" name="Text Placeholder 8"/>
          <p:cNvSpPr>
            <a:spLocks noGrp="1"/>
          </p:cNvSpPr>
          <p:nvPr>
            <p:ph type="body" sz="quarter" idx="10" hasCustomPrompt="1"/>
          </p:nvPr>
        </p:nvSpPr>
        <p:spPr>
          <a:xfrm>
            <a:off x="-72973" y="6411490"/>
            <a:ext cx="1295400" cy="304800"/>
          </a:xfrm>
        </p:spPr>
        <p:txBody>
          <a:bodyPr anchor="ctr"/>
          <a:lstStyle>
            <a:lvl1pPr algn="ctr">
              <a:buNone/>
              <a:defRPr sz="1400" b="1" baseline="0">
                <a:solidFill>
                  <a:schemeClr val="bg1"/>
                </a:solidFill>
                <a:cs typeface="2  Koodak" pitchFamily="2" charset="-78"/>
              </a:defRPr>
            </a:lvl1pPr>
          </a:lstStyle>
          <a:p>
            <a:pPr lvl="0"/>
            <a:r>
              <a:rPr lang="en-US" dirty="0" smtClean="0"/>
              <a:t>Slide #</a:t>
            </a:r>
          </a:p>
        </p:txBody>
      </p:sp>
    </p:spTree>
    <p:extLst>
      <p:ext uri="{BB962C8B-B14F-4D97-AF65-F5344CB8AC3E}">
        <p14:creationId xmlns:p14="http://schemas.microsoft.com/office/powerpoint/2010/main" xmlns="" val="340913241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23000">
              <a:schemeClr val="bg1"/>
            </a:gs>
            <a:gs pos="100000">
              <a:schemeClr val="bg1"/>
            </a:gs>
            <a:gs pos="100000">
              <a:schemeClr val="accent1">
                <a:lumMod val="75000"/>
              </a:schemeClr>
            </a:gs>
          </a:gsLst>
          <a:lin ang="162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fontAlgn="auto">
              <a:spcBef>
                <a:spcPts val="0"/>
              </a:spcBef>
              <a:spcAft>
                <a:spcPts val="0"/>
              </a:spcAft>
              <a:defRPr sz="1200" dirty="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rtl="1" fontAlgn="auto">
              <a:spcBef>
                <a:spcPts val="0"/>
              </a:spcBef>
              <a:spcAft>
                <a:spcPts val="0"/>
              </a:spcAft>
              <a:defRPr sz="1200">
                <a:solidFill>
                  <a:schemeClr val="tx1">
                    <a:tint val="75000"/>
                  </a:schemeClr>
                </a:solidFill>
                <a:latin typeface="+mn-lt"/>
                <a:cs typeface="+mn-cs"/>
              </a:defRPr>
            </a:lvl1pPr>
          </a:lstStyle>
          <a:p>
            <a:pPr>
              <a:defRPr/>
            </a:pPr>
            <a:fld id="{B6ADBB5C-FF71-4981-895F-1D4A14CC462B}"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Lst>
  <p:hf hdr="0" ftr="0" dt="0"/>
  <p:txStyles>
    <p:titleStyle>
      <a:lvl1pPr algn="ctr" rtl="1" eaLnBrk="1" fontAlgn="base" hangingPunct="1">
        <a:spcBef>
          <a:spcPct val="0"/>
        </a:spcBef>
        <a:spcAft>
          <a:spcPct val="0"/>
        </a:spcAft>
        <a:defRPr sz="4400" kern="1200">
          <a:solidFill>
            <a:schemeClr val="tx1"/>
          </a:solidFill>
          <a:latin typeface="+mj-lt"/>
          <a:ea typeface="+mj-ea"/>
          <a:cs typeface="+mj-cs"/>
        </a:defRPr>
      </a:lvl1pPr>
      <a:lvl2pPr algn="ctr" rtl="1" eaLnBrk="1" fontAlgn="base" hangingPunct="1">
        <a:spcBef>
          <a:spcPct val="0"/>
        </a:spcBef>
        <a:spcAft>
          <a:spcPct val="0"/>
        </a:spcAft>
        <a:defRPr sz="4400">
          <a:solidFill>
            <a:schemeClr val="tx1"/>
          </a:solidFill>
          <a:latin typeface="Calibri" pitchFamily="34" charset="0"/>
          <a:cs typeface="Times New Roman" pitchFamily="18" charset="0"/>
        </a:defRPr>
      </a:lvl2pPr>
      <a:lvl3pPr algn="ctr" rtl="1" eaLnBrk="1" fontAlgn="base" hangingPunct="1">
        <a:spcBef>
          <a:spcPct val="0"/>
        </a:spcBef>
        <a:spcAft>
          <a:spcPct val="0"/>
        </a:spcAft>
        <a:defRPr sz="4400">
          <a:solidFill>
            <a:schemeClr val="tx1"/>
          </a:solidFill>
          <a:latin typeface="Calibri" pitchFamily="34" charset="0"/>
          <a:cs typeface="Times New Roman" pitchFamily="18" charset="0"/>
        </a:defRPr>
      </a:lvl3pPr>
      <a:lvl4pPr algn="ctr" rtl="1" eaLnBrk="1" fontAlgn="base" hangingPunct="1">
        <a:spcBef>
          <a:spcPct val="0"/>
        </a:spcBef>
        <a:spcAft>
          <a:spcPct val="0"/>
        </a:spcAft>
        <a:defRPr sz="4400">
          <a:solidFill>
            <a:schemeClr val="tx1"/>
          </a:solidFill>
          <a:latin typeface="Calibri" pitchFamily="34" charset="0"/>
          <a:cs typeface="Times New Roman" pitchFamily="18" charset="0"/>
        </a:defRPr>
      </a:lvl4pPr>
      <a:lvl5pPr algn="ctr" rtl="1" eaLnBrk="1" fontAlgn="base" hangingPunct="1">
        <a:spcBef>
          <a:spcPct val="0"/>
        </a:spcBef>
        <a:spcAft>
          <a:spcPct val="0"/>
        </a:spcAft>
        <a:defRPr sz="4400">
          <a:solidFill>
            <a:schemeClr val="tx1"/>
          </a:solidFill>
          <a:latin typeface="Calibri" pitchFamily="34" charset="0"/>
          <a:cs typeface="Times New Roman" pitchFamily="18" charset="0"/>
        </a:defRPr>
      </a:lvl5pPr>
      <a:lvl6pPr marL="457200" algn="ctr" rtl="1" eaLnBrk="1" fontAlgn="base" hangingPunct="1">
        <a:spcBef>
          <a:spcPct val="0"/>
        </a:spcBef>
        <a:spcAft>
          <a:spcPct val="0"/>
        </a:spcAft>
        <a:defRPr sz="4400">
          <a:solidFill>
            <a:schemeClr val="tx1"/>
          </a:solidFill>
          <a:latin typeface="Calibri" pitchFamily="34" charset="0"/>
          <a:cs typeface="Times New Roman" pitchFamily="18" charset="0"/>
        </a:defRPr>
      </a:lvl6pPr>
      <a:lvl7pPr marL="914400" algn="ctr" rtl="1" eaLnBrk="1" fontAlgn="base" hangingPunct="1">
        <a:spcBef>
          <a:spcPct val="0"/>
        </a:spcBef>
        <a:spcAft>
          <a:spcPct val="0"/>
        </a:spcAft>
        <a:defRPr sz="4400">
          <a:solidFill>
            <a:schemeClr val="tx1"/>
          </a:solidFill>
          <a:latin typeface="Calibri" pitchFamily="34" charset="0"/>
          <a:cs typeface="Times New Roman" pitchFamily="18" charset="0"/>
        </a:defRPr>
      </a:lvl7pPr>
      <a:lvl8pPr marL="1371600" algn="ctr" rtl="1" eaLnBrk="1" fontAlgn="base" hangingPunct="1">
        <a:spcBef>
          <a:spcPct val="0"/>
        </a:spcBef>
        <a:spcAft>
          <a:spcPct val="0"/>
        </a:spcAft>
        <a:defRPr sz="4400">
          <a:solidFill>
            <a:schemeClr val="tx1"/>
          </a:solidFill>
          <a:latin typeface="Calibri" pitchFamily="34" charset="0"/>
          <a:cs typeface="Times New Roman" pitchFamily="18" charset="0"/>
        </a:defRPr>
      </a:lvl8pPr>
      <a:lvl9pPr marL="1828800" algn="ctr" rtl="1" eaLnBrk="1" fontAlgn="base" hangingPunct="1">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Subtitle 2"/>
          <p:cNvSpPr txBox="1">
            <a:spLocks/>
          </p:cNvSpPr>
          <p:nvPr/>
        </p:nvSpPr>
        <p:spPr bwMode="auto">
          <a:xfrm>
            <a:off x="2285984" y="6215082"/>
            <a:ext cx="4400536" cy="5714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r" rtl="1" eaLnBrk="0" hangingPunct="0">
              <a:defRPr>
                <a:solidFill>
                  <a:schemeClr val="tx1"/>
                </a:solidFill>
                <a:latin typeface="Arial" pitchFamily="34" charset="0"/>
                <a:cs typeface="Arial" pitchFamily="34" charset="0"/>
              </a:defRPr>
            </a:lvl1pPr>
            <a:lvl2pPr marL="742950" indent="-285750" algn="r" rtl="1" eaLnBrk="0" hangingPunct="0">
              <a:defRPr>
                <a:solidFill>
                  <a:schemeClr val="tx1"/>
                </a:solidFill>
                <a:latin typeface="Arial" pitchFamily="34" charset="0"/>
                <a:cs typeface="Arial" pitchFamily="34" charset="0"/>
              </a:defRPr>
            </a:lvl2pPr>
            <a:lvl3pPr marL="1143000" indent="-228600" algn="r" rtl="1" eaLnBrk="0" hangingPunct="0">
              <a:defRPr>
                <a:solidFill>
                  <a:schemeClr val="tx1"/>
                </a:solidFill>
                <a:latin typeface="Arial" pitchFamily="34" charset="0"/>
                <a:cs typeface="Arial" pitchFamily="34" charset="0"/>
              </a:defRPr>
            </a:lvl3pPr>
            <a:lvl4pPr marL="1600200" indent="-228600" algn="r" rtl="1" eaLnBrk="0" hangingPunct="0">
              <a:defRPr>
                <a:solidFill>
                  <a:schemeClr val="tx1"/>
                </a:solidFill>
                <a:latin typeface="Arial" pitchFamily="34" charset="0"/>
                <a:cs typeface="Arial" pitchFamily="34" charset="0"/>
              </a:defRPr>
            </a:lvl4pPr>
            <a:lvl5pPr marL="2057400" indent="-228600" algn="r" rtl="1"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2000" b="1" dirty="0" smtClean="0">
                <a:effectLst>
                  <a:outerShdw blurRad="38100" dist="38100" dir="2700000" algn="tl">
                    <a:srgbClr val="000000">
                      <a:alpha val="43137"/>
                    </a:srgbClr>
                  </a:outerShdw>
                </a:effectLst>
              </a:rPr>
              <a:t>Mohammad Ali </a:t>
            </a:r>
            <a:r>
              <a:rPr lang="en-US" sz="2000" b="1" dirty="0" err="1" smtClean="0">
                <a:effectLst>
                  <a:outerShdw blurRad="38100" dist="38100" dir="2700000" algn="tl">
                    <a:srgbClr val="000000">
                      <a:alpha val="43137"/>
                    </a:srgbClr>
                  </a:outerShdw>
                </a:effectLst>
              </a:rPr>
              <a:t>Rostaminezhad</a:t>
            </a:r>
            <a:endParaRPr lang="en-US" sz="2000" dirty="0">
              <a:effectLst>
                <a:outerShdw blurRad="38100" dist="38100" dir="2700000" algn="tl">
                  <a:srgbClr val="000000">
                    <a:alpha val="43137"/>
                  </a:srgbClr>
                </a:outerShdw>
              </a:effectLst>
            </a:endParaRPr>
          </a:p>
        </p:txBody>
      </p:sp>
      <p:sp>
        <p:nvSpPr>
          <p:cNvPr id="3" name="TextBox 2"/>
          <p:cNvSpPr txBox="1"/>
          <p:nvPr/>
        </p:nvSpPr>
        <p:spPr>
          <a:xfrm>
            <a:off x="395536" y="6361583"/>
            <a:ext cx="1440160" cy="307777"/>
          </a:xfrm>
          <a:prstGeom prst="rect">
            <a:avLst/>
          </a:prstGeom>
          <a:noFill/>
        </p:spPr>
        <p:txBody>
          <a:bodyPr wrap="square" rtlCol="1">
            <a:spAutoFit/>
          </a:bodyPr>
          <a:lstStyle/>
          <a:p>
            <a:pPr algn="l"/>
            <a:r>
              <a:rPr lang="en-US" sz="1400" b="1" dirty="0" smtClean="0">
                <a:solidFill>
                  <a:schemeClr val="bg1"/>
                </a:solidFill>
                <a:cs typeface="B Nazanin"/>
              </a:rPr>
              <a:t>9908</a:t>
            </a:r>
            <a:endParaRPr lang="fa-IR" sz="1400" b="1" dirty="0">
              <a:solidFill>
                <a:schemeClr val="bg1"/>
              </a:solidFill>
              <a:cs typeface="B Nazanin"/>
            </a:endParaRPr>
          </a:p>
        </p:txBody>
      </p:sp>
      <p:sp>
        <p:nvSpPr>
          <p:cNvPr id="7" name="Title 1"/>
          <p:cNvSpPr txBox="1">
            <a:spLocks/>
          </p:cNvSpPr>
          <p:nvPr/>
        </p:nvSpPr>
        <p:spPr bwMode="auto">
          <a:xfrm>
            <a:off x="285720" y="1785926"/>
            <a:ext cx="8501122" cy="2232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7500"/>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E-Learning Content Development based on </a:t>
            </a:r>
            <a:r>
              <a:rPr kumimoji="0" lang="en-US" sz="36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Emo</a:t>
            </a: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-Inter Instructional Model for Design of Bridges according to LRFD Method</a:t>
            </a:r>
            <a:endParaRPr kumimoji="0" lang="en-US" sz="4400" b="0" i="0" u="none" strike="noStrike" kern="1200" cap="none" spc="0" normalizeH="0" baseline="0" noProof="0" dirty="0">
              <a:ln>
                <a:noFill/>
              </a:ln>
              <a:solidFill>
                <a:schemeClr val="tx1"/>
              </a:solidFill>
              <a:effectLst/>
              <a:uLnTx/>
              <a:uFillTx/>
              <a:latin typeface="+mj-lt"/>
              <a:ea typeface="+mj-ea"/>
              <a:cs typeface="B Nazanin" pitchFamily="2" charset="-78"/>
            </a:endParaRPr>
          </a:p>
        </p:txBody>
      </p:sp>
      <p:sp>
        <p:nvSpPr>
          <p:cNvPr id="9" name="Subtitle 2"/>
          <p:cNvSpPr>
            <a:spLocks noGrp="1"/>
          </p:cNvSpPr>
          <p:nvPr>
            <p:ph type="subTitle" idx="1"/>
          </p:nvPr>
        </p:nvSpPr>
        <p:spPr>
          <a:xfrm>
            <a:off x="1571604" y="3857628"/>
            <a:ext cx="5486416" cy="1643074"/>
          </a:xfrm>
        </p:spPr>
        <p:txBody>
          <a:bodyPr>
            <a:normAutofit fontScale="47500" lnSpcReduction="20000"/>
          </a:bodyPr>
          <a:lstStyle/>
          <a:p>
            <a:r>
              <a:rPr lang="en-US" b="1" dirty="0" err="1">
                <a:solidFill>
                  <a:schemeClr val="tx1"/>
                </a:solidFill>
                <a:effectLst>
                  <a:outerShdw blurRad="38100" dist="38100" dir="2700000" algn="tl">
                    <a:srgbClr val="000000">
                      <a:alpha val="43137"/>
                    </a:srgbClr>
                  </a:outerShdw>
                </a:effectLst>
              </a:rPr>
              <a:t>Shervan</a:t>
            </a:r>
            <a:r>
              <a:rPr lang="en-US" b="1" dirty="0">
                <a:solidFill>
                  <a:schemeClr val="tx1"/>
                </a:solidFill>
                <a:effectLst>
                  <a:outerShdw blurRad="38100" dist="38100" dir="2700000" algn="tl">
                    <a:srgbClr val="000000">
                      <a:alpha val="43137"/>
                    </a:srgbClr>
                  </a:outerShdw>
                </a:effectLst>
              </a:rPr>
              <a:t> </a:t>
            </a:r>
            <a:r>
              <a:rPr lang="en-US" b="1" dirty="0" err="1" smtClean="0">
                <a:solidFill>
                  <a:schemeClr val="tx1"/>
                </a:solidFill>
                <a:effectLst>
                  <a:outerShdw blurRad="38100" dist="38100" dir="2700000" algn="tl">
                    <a:srgbClr val="000000">
                      <a:alpha val="43137"/>
                    </a:srgbClr>
                  </a:outerShdw>
                </a:effectLst>
              </a:rPr>
              <a:t>Ataei</a:t>
            </a:r>
            <a:endParaRPr lang="en-US" dirty="0">
              <a:solidFill>
                <a:schemeClr val="tx1"/>
              </a:solidFill>
              <a:effectLst>
                <a:outerShdw blurRad="38100" dist="38100" dir="2700000" algn="tl">
                  <a:srgbClr val="000000">
                    <a:alpha val="43137"/>
                  </a:srgbClr>
                </a:outerShdw>
              </a:effectLst>
            </a:endParaRPr>
          </a:p>
          <a:p>
            <a:r>
              <a:rPr lang="en-US" dirty="0"/>
              <a:t>Assistant Professor, Tel: +98-21-77240540-6102, Fax:+98-21-77451568</a:t>
            </a:r>
          </a:p>
          <a:p>
            <a:r>
              <a:rPr lang="en-US" dirty="0"/>
              <a:t>   E-mail Address: </a:t>
            </a:r>
            <a:r>
              <a:rPr lang="en-US" dirty="0" smtClean="0"/>
              <a:t>ataei@iust.ac.ir</a:t>
            </a:r>
            <a:endParaRPr lang="en-US" b="1" dirty="0" smtClean="0">
              <a:solidFill>
                <a:schemeClr val="tx1"/>
              </a:solidFill>
              <a:effectLst>
                <a:outerShdw blurRad="38100" dist="38100" dir="2700000" algn="tl">
                  <a:srgbClr val="000000">
                    <a:alpha val="43137"/>
                  </a:srgbClr>
                </a:outerShdw>
              </a:effectLst>
            </a:endParaRPr>
          </a:p>
          <a:p>
            <a:endParaRPr lang="en-US" b="1" dirty="0" smtClean="0">
              <a:solidFill>
                <a:schemeClr val="tx1"/>
              </a:solidFill>
              <a:effectLst>
                <a:outerShdw blurRad="38100" dist="38100" dir="2700000" algn="tl">
                  <a:srgbClr val="000000">
                    <a:alpha val="43137"/>
                  </a:srgbClr>
                </a:outerShdw>
              </a:effectLst>
            </a:endParaRPr>
          </a:p>
          <a:p>
            <a:r>
              <a:rPr lang="en-US" b="1" dirty="0" err="1" smtClean="0">
                <a:solidFill>
                  <a:schemeClr val="tx1"/>
                </a:solidFill>
                <a:effectLst>
                  <a:outerShdw blurRad="38100" dist="38100" dir="2700000" algn="tl">
                    <a:srgbClr val="000000">
                      <a:alpha val="43137"/>
                    </a:srgbClr>
                  </a:outerShdw>
                </a:effectLst>
              </a:rPr>
              <a:t>Atefeh</a:t>
            </a:r>
            <a:r>
              <a:rPr lang="en-US" b="1" dirty="0" smtClean="0">
                <a:solidFill>
                  <a:schemeClr val="tx1"/>
                </a:solidFill>
                <a:effectLst>
                  <a:outerShdw blurRad="38100" dist="38100" dir="2700000" algn="tl">
                    <a:srgbClr val="000000">
                      <a:alpha val="43137"/>
                    </a:srgbClr>
                  </a:outerShdw>
                </a:effectLst>
              </a:rPr>
              <a:t> </a:t>
            </a:r>
            <a:r>
              <a:rPr lang="en-US" b="1" dirty="0" err="1" smtClean="0">
                <a:solidFill>
                  <a:schemeClr val="tx1"/>
                </a:solidFill>
                <a:effectLst>
                  <a:outerShdw blurRad="38100" dist="38100" dir="2700000" algn="tl">
                    <a:srgbClr val="000000">
                      <a:alpha val="43137"/>
                    </a:srgbClr>
                  </a:outerShdw>
                </a:effectLst>
              </a:rPr>
              <a:t>Najibi</a:t>
            </a:r>
            <a:endParaRPr lang="en-US" b="1" dirty="0" smtClean="0"/>
          </a:p>
          <a:p>
            <a:endParaRPr lang="en-US" b="1" dirty="0" smtClean="0">
              <a:solidFill>
                <a:schemeClr val="tx1"/>
              </a:solidFill>
              <a:effectLst>
                <a:outerShdw blurRad="38100" dist="38100" dir="2700000" algn="tl">
                  <a:srgbClr val="000000">
                    <a:alpha val="43137"/>
                  </a:srgbClr>
                </a:outerShdw>
              </a:effectLst>
            </a:endParaRPr>
          </a:p>
          <a:p>
            <a:r>
              <a:rPr lang="en-US" b="1" dirty="0" smtClean="0">
                <a:solidFill>
                  <a:schemeClr val="tx1"/>
                </a:solidFill>
                <a:effectLst>
                  <a:outerShdw blurRad="38100" dist="38100" dir="2700000" algn="tl">
                    <a:srgbClr val="000000">
                      <a:alpha val="43137"/>
                    </a:srgbClr>
                  </a:outerShdw>
                </a:effectLst>
              </a:rPr>
              <a:t>Mohammad Ali </a:t>
            </a:r>
            <a:r>
              <a:rPr lang="en-US" b="1" dirty="0" err="1" smtClean="0">
                <a:solidFill>
                  <a:schemeClr val="tx1"/>
                </a:solidFill>
                <a:effectLst>
                  <a:outerShdw blurRad="38100" dist="38100" dir="2700000" algn="tl">
                    <a:srgbClr val="000000">
                      <a:alpha val="43137"/>
                    </a:srgbClr>
                  </a:outerShdw>
                </a:effectLst>
              </a:rPr>
              <a:t>Rostaminezhad</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emph" presetSubtype="0" fill="hold" grpId="0" nodeType="afterEffect">
                                  <p:stCondLst>
                                    <p:cond delay="0"/>
                                  </p:stCondLst>
                                  <p:iterate type="lt">
                                    <p:tmPct val="10000"/>
                                  </p:iterate>
                                  <p:childTnLst>
                                    <p:animScale>
                                      <p:cBhvr>
                                        <p:cTn id="6" dur="500" autoRev="1" fill="hold">
                                          <p:stCondLst>
                                            <p:cond delay="0"/>
                                          </p:stCondLst>
                                        </p:cTn>
                                        <p:tgtEl>
                                          <p:spTgt spid="7"/>
                                        </p:tgtEl>
                                      </p:cBhvr>
                                      <p:to x="80000" y="100000"/>
                                    </p:animScale>
                                    <p:anim by="(#ppt_w*0.10)" calcmode="lin" valueType="num">
                                      <p:cBhvr>
                                        <p:cTn id="7" dur="500" autoRev="1" fill="hold">
                                          <p:stCondLst>
                                            <p:cond delay="0"/>
                                          </p:stCondLst>
                                        </p:cTn>
                                        <p:tgtEl>
                                          <p:spTgt spid="7"/>
                                        </p:tgtEl>
                                        <p:attrNameLst>
                                          <p:attrName>ppt_x</p:attrName>
                                        </p:attrNameLst>
                                      </p:cBhvr>
                                    </p:anim>
                                    <p:anim by="(-#ppt_w*0.10)" calcmode="lin" valueType="num">
                                      <p:cBhvr>
                                        <p:cTn id="8" dur="500" autoRev="1" fill="hold">
                                          <p:stCondLst>
                                            <p:cond delay="0"/>
                                          </p:stCondLst>
                                        </p:cTn>
                                        <p:tgtEl>
                                          <p:spTgt spid="7"/>
                                        </p:tgtEl>
                                        <p:attrNameLst>
                                          <p:attrName>ppt_y</p:attrName>
                                        </p:attrNameLst>
                                      </p:cBhvr>
                                    </p:anim>
                                    <p:animRot by="-480000">
                                      <p:cBhvr>
                                        <p:cTn id="9" dur="500" autoRev="1"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10</a:t>
            </a:r>
            <a:endParaRPr lang="en-US" dirty="0"/>
          </a:p>
        </p:txBody>
      </p:sp>
      <p:sp>
        <p:nvSpPr>
          <p:cNvPr id="3" name="Title 1"/>
          <p:cNvSpPr txBox="1">
            <a:spLocks/>
          </p:cNvSpPr>
          <p:nvPr/>
        </p:nvSpPr>
        <p:spPr>
          <a:xfrm>
            <a:off x="1047784" y="274638"/>
            <a:ext cx="8229600" cy="1143000"/>
          </a:xfrm>
          <a:prstGeom prst="rect">
            <a:avLst/>
          </a:prstGeom>
        </p:spPr>
        <p:txBody>
          <a:bodyPr>
            <a:noAutofit/>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3. DESIGN MODEL OF LEARNING OBJECTS</a:t>
            </a:r>
            <a:endParaRPr kumimoji="0" lang="en-US" sz="36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4" name="Picture 8" descr="09.JPG"/>
          <p:cNvPicPr>
            <a:picLocks noChangeAspect="1" noChangeArrowheads="1"/>
          </p:cNvPicPr>
          <p:nvPr/>
        </p:nvPicPr>
        <p:blipFill>
          <a:blip r:embed="rId3"/>
          <a:srcRect/>
          <a:stretch>
            <a:fillRect/>
          </a:stretch>
        </p:blipFill>
        <p:spPr bwMode="auto">
          <a:xfrm>
            <a:off x="1200184" y="1600200"/>
            <a:ext cx="2819400" cy="2123898"/>
          </a:xfrm>
          <a:prstGeom prst="rect">
            <a:avLst/>
          </a:prstGeom>
          <a:noFill/>
          <a:ln w="9525">
            <a:noFill/>
            <a:miter lim="800000"/>
            <a:headEnd/>
            <a:tailEnd/>
          </a:ln>
        </p:spPr>
      </p:pic>
      <p:sp>
        <p:nvSpPr>
          <p:cNvPr id="8" name="Rectangle 7"/>
          <p:cNvSpPr/>
          <p:nvPr/>
        </p:nvSpPr>
        <p:spPr>
          <a:xfrm>
            <a:off x="1047784" y="3733800"/>
            <a:ext cx="8382000" cy="400110"/>
          </a:xfrm>
          <a:prstGeom prst="rect">
            <a:avLst/>
          </a:prstGeom>
        </p:spPr>
        <p:txBody>
          <a:bodyPr wrap="square">
            <a:spAutoFit/>
          </a:bodyPr>
          <a:lstStyle/>
          <a:p>
            <a:r>
              <a:rPr lang="en-US" sz="2000" b="1" dirty="0" smtClean="0">
                <a:latin typeface="Times New Roman" pitchFamily="18" charset="0"/>
                <a:cs typeface="Times New Roman" pitchFamily="18" charset="0"/>
              </a:rPr>
              <a:t>simulation of geometric properties of cracked reinforced concrete sections</a:t>
            </a:r>
            <a:endParaRPr lang="en-US" sz="2000" dirty="0">
              <a:latin typeface="Times New Roman" pitchFamily="18" charset="0"/>
              <a:cs typeface="Times New Roman" pitchFamily="18" charset="0"/>
            </a:endParaRPr>
          </a:p>
        </p:txBody>
      </p:sp>
      <p:pic>
        <p:nvPicPr>
          <p:cNvPr id="9" name="Picture 7" descr="C:\Documents and Settings\Najibi\Desktop\untitled 5.bmp"/>
          <p:cNvPicPr>
            <a:picLocks noChangeAspect="1" noChangeArrowheads="1"/>
          </p:cNvPicPr>
          <p:nvPr/>
        </p:nvPicPr>
        <p:blipFill>
          <a:blip r:embed="rId4"/>
          <a:srcRect b="29781"/>
          <a:stretch>
            <a:fillRect/>
          </a:stretch>
        </p:blipFill>
        <p:spPr bwMode="auto">
          <a:xfrm>
            <a:off x="1123984" y="4267200"/>
            <a:ext cx="2895600" cy="2096069"/>
          </a:xfrm>
          <a:prstGeom prst="rect">
            <a:avLst/>
          </a:prstGeom>
          <a:noFill/>
          <a:ln w="9525">
            <a:noFill/>
            <a:miter lim="800000"/>
            <a:headEnd/>
            <a:tailEnd/>
          </a:ln>
        </p:spPr>
      </p:pic>
      <p:grpSp>
        <p:nvGrpSpPr>
          <p:cNvPr id="10" name="Group 7"/>
          <p:cNvGrpSpPr>
            <a:grpSpLocks/>
          </p:cNvGrpSpPr>
          <p:nvPr/>
        </p:nvGrpSpPr>
        <p:grpSpPr bwMode="auto">
          <a:xfrm>
            <a:off x="4721259" y="4267268"/>
            <a:ext cx="2727325" cy="1828732"/>
            <a:chOff x="6504" y="5706"/>
            <a:chExt cx="3647" cy="2449"/>
          </a:xfrm>
        </p:grpSpPr>
        <p:sp>
          <p:nvSpPr>
            <p:cNvPr id="11" name="AutoShape 8"/>
            <p:cNvSpPr>
              <a:spLocks/>
            </p:cNvSpPr>
            <p:nvPr/>
          </p:nvSpPr>
          <p:spPr bwMode="auto">
            <a:xfrm>
              <a:off x="6504" y="5706"/>
              <a:ext cx="3647" cy="1225"/>
            </a:xfrm>
            <a:prstGeom prst="borderCallout2">
              <a:avLst>
                <a:gd name="adj1" fmla="val 73111"/>
                <a:gd name="adj2" fmla="val -3292"/>
                <a:gd name="adj3" fmla="val 73111"/>
                <a:gd name="adj4" fmla="val -16370"/>
                <a:gd name="adj5" fmla="val 73111"/>
                <a:gd name="adj6" fmla="val -26843"/>
              </a:avLst>
            </a:prstGeom>
            <a:solidFill>
              <a:srgbClr val="FFFFFF"/>
            </a:solidFill>
            <a:ln w="9525">
              <a:solidFill>
                <a:srgbClr val="000000"/>
              </a:solidFill>
              <a:miter lim="800000"/>
              <a:headEnd/>
              <a:tailEnd/>
            </a:ln>
            <a:effectLst>
              <a:outerShdw dist="28398" dir="3806097"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Determine the module of elasticity of concrete with </a:t>
              </a:r>
              <a:r>
                <a:rPr kumimoji="0" lang="en-US" sz="1400"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f’</a:t>
              </a:r>
              <a:r>
                <a:rPr kumimoji="0" lang="en-US" sz="1400"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c</a:t>
              </a:r>
              <a:r>
                <a:rPr kumimoji="0" lang="en-US" sz="140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=30 </a:t>
              </a:r>
              <a:r>
                <a:rPr kumimoji="0" lang="en-US" sz="140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MPa</a:t>
              </a:r>
              <a:r>
                <a:rPr kumimoji="0" lang="en-US" sz="140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and γ=2400 kg/m</a:t>
              </a:r>
              <a:r>
                <a:rPr kumimoji="0" lang="en-US" sz="1400"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3</a:t>
              </a:r>
              <a:r>
                <a:rPr kumimoji="0" lang="en-US" sz="140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according to AASHTO</a:t>
              </a:r>
              <a:endParaRPr kumimoji="0" lang="en-US" sz="240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AutoShape 9"/>
            <p:cNvSpPr>
              <a:spLocks/>
            </p:cNvSpPr>
            <p:nvPr/>
          </p:nvSpPr>
          <p:spPr bwMode="auto">
            <a:xfrm>
              <a:off x="6504" y="7084"/>
              <a:ext cx="3647" cy="1071"/>
            </a:xfrm>
            <a:prstGeom prst="borderCallout2">
              <a:avLst>
                <a:gd name="adj1" fmla="val 18574"/>
                <a:gd name="adj2" fmla="val -3292"/>
                <a:gd name="adj3" fmla="val 18574"/>
                <a:gd name="adj4" fmla="val -16231"/>
                <a:gd name="adj5" fmla="val 21569"/>
                <a:gd name="adj6" fmla="val -26597"/>
              </a:avLst>
            </a:prstGeom>
            <a:solidFill>
              <a:srgbClr val="FFFFFF"/>
            </a:solidFill>
            <a:ln w="9525">
              <a:solidFill>
                <a:srgbClr val="000000"/>
              </a:solidFill>
              <a:miter lim="800000"/>
              <a:headEnd/>
              <a:tailEnd/>
            </a:ln>
            <a:effectLst>
              <a:outerShdw dist="28398" dir="3806097"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What is the lower bound of module of rupture of this concrete?</a:t>
              </a:r>
              <a:endParaRPr kumimoji="0" lang="en-US" sz="280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3" name="Rectangle 12"/>
          <p:cNvSpPr/>
          <p:nvPr/>
        </p:nvSpPr>
        <p:spPr>
          <a:xfrm>
            <a:off x="2419384" y="6324600"/>
            <a:ext cx="6629400" cy="400110"/>
          </a:xfrm>
          <a:prstGeom prst="rect">
            <a:avLst/>
          </a:prstGeom>
        </p:spPr>
        <p:txBody>
          <a:bodyPr wrap="square">
            <a:spAutoFit/>
          </a:bodyPr>
          <a:lstStyle/>
          <a:p>
            <a:r>
              <a:rPr lang="en-US" sz="2000" b="1" dirty="0" smtClean="0">
                <a:latin typeface="Times New Roman" pitchFamily="18" charset="0"/>
                <a:cs typeface="Times New Roman" pitchFamily="18" charset="0"/>
              </a:rPr>
              <a:t>Periodic exercise of concrete mechanical properties</a:t>
            </a:r>
            <a:endParaRPr lang="en-US" sz="2000" dirty="0">
              <a:latin typeface="Times New Roman" pitchFamily="18" charset="0"/>
              <a:cs typeface="Times New Roman" pitchFamily="18" charset="0"/>
            </a:endParaRPr>
          </a:p>
        </p:txBody>
      </p:sp>
      <p:grpSp>
        <p:nvGrpSpPr>
          <p:cNvPr id="20" name="Group 19"/>
          <p:cNvGrpSpPr/>
          <p:nvPr/>
        </p:nvGrpSpPr>
        <p:grpSpPr>
          <a:xfrm>
            <a:off x="4705384" y="1828797"/>
            <a:ext cx="2505342" cy="1385358"/>
            <a:chOff x="4705384" y="1828797"/>
            <a:chExt cx="2505342" cy="1385358"/>
          </a:xfrm>
        </p:grpSpPr>
        <p:grpSp>
          <p:nvGrpSpPr>
            <p:cNvPr id="5" name="Group 3"/>
            <p:cNvGrpSpPr>
              <a:grpSpLocks/>
            </p:cNvGrpSpPr>
            <p:nvPr/>
          </p:nvGrpSpPr>
          <p:grpSpPr bwMode="auto">
            <a:xfrm>
              <a:off x="4705384" y="1828797"/>
              <a:ext cx="2438400" cy="1385358"/>
              <a:chOff x="6388" y="12081"/>
              <a:chExt cx="3473" cy="1155"/>
            </a:xfrm>
          </p:grpSpPr>
          <p:sp>
            <p:nvSpPr>
              <p:cNvPr id="6" name="AutoShape 4"/>
              <p:cNvSpPr>
                <a:spLocks/>
              </p:cNvSpPr>
              <p:nvPr/>
            </p:nvSpPr>
            <p:spPr bwMode="auto">
              <a:xfrm>
                <a:off x="6388" y="12081"/>
                <a:ext cx="3473" cy="462"/>
              </a:xfrm>
              <a:prstGeom prst="borderCallout2">
                <a:avLst>
                  <a:gd name="adj1" fmla="val 38963"/>
                  <a:gd name="adj2" fmla="val -3454"/>
                  <a:gd name="adj3" fmla="val 38963"/>
                  <a:gd name="adj4" fmla="val -19981"/>
                  <a:gd name="adj5" fmla="val 77921"/>
                  <a:gd name="adj6" fmla="val -32250"/>
                </a:avLst>
              </a:prstGeom>
              <a:solidFill>
                <a:srgbClr val="FFFFFF"/>
              </a:solidFill>
              <a:ln w="9525">
                <a:solidFill>
                  <a:srgbClr val="000000"/>
                </a:solidFill>
                <a:miter lim="800000"/>
                <a:headEnd/>
                <a:tailEnd/>
              </a:ln>
              <a:effectLst>
                <a:outerShdw dist="28398" dir="3806097"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AutoShape 5"/>
              <p:cNvSpPr>
                <a:spLocks/>
              </p:cNvSpPr>
              <p:nvPr/>
            </p:nvSpPr>
            <p:spPr bwMode="auto">
              <a:xfrm>
                <a:off x="6388" y="12699"/>
                <a:ext cx="3473" cy="537"/>
              </a:xfrm>
              <a:prstGeom prst="borderCallout2">
                <a:avLst>
                  <a:gd name="adj1" fmla="val 38963"/>
                  <a:gd name="adj2" fmla="val -3454"/>
                  <a:gd name="adj3" fmla="val 38963"/>
                  <a:gd name="adj4" fmla="val -18630"/>
                  <a:gd name="adj5" fmla="val 29435"/>
                  <a:gd name="adj6" fmla="val -29889"/>
                </a:avLst>
              </a:prstGeom>
              <a:solidFill>
                <a:srgbClr val="FFFFFF"/>
              </a:solidFill>
              <a:ln w="9525">
                <a:solidFill>
                  <a:srgbClr val="000000"/>
                </a:solidFill>
                <a:miter lim="800000"/>
                <a:headEnd/>
                <a:tailEnd/>
              </a:ln>
              <a:effectLst>
                <a:outerShdw dist="28398" dir="3806097"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endParaRPr>
              </a:p>
            </p:txBody>
          </p:sp>
        </p:grpSp>
        <p:sp>
          <p:nvSpPr>
            <p:cNvPr id="18" name="Rectangle 17"/>
            <p:cNvSpPr/>
            <p:nvPr/>
          </p:nvSpPr>
          <p:spPr>
            <a:xfrm>
              <a:off x="5080926" y="2500306"/>
              <a:ext cx="1777090" cy="584775"/>
            </a:xfrm>
            <a:prstGeom prst="rect">
              <a:avLst/>
            </a:prstGeom>
          </p:spPr>
          <p:txBody>
            <a:bodyPr wrap="none">
              <a:spAutoFit/>
            </a:bodyPr>
            <a:lstStyle/>
            <a:p>
              <a:pPr lvl="0" algn="ctr">
                <a:spcAft>
                  <a:spcPts val="1000"/>
                </a:spcAft>
              </a:pPr>
              <a:r>
                <a:rPr lang="en-US" dirty="0" smtClean="0">
                  <a:latin typeface="Times New Roman" pitchFamily="18" charset="0"/>
                  <a:ea typeface="Arial" pitchFamily="34" charset="0"/>
                  <a:cs typeface="Times New Roman" pitchFamily="18" charset="0"/>
                </a:rPr>
                <a:t>Creep coefficient</a:t>
              </a:r>
              <a:endParaRPr lang="en-US" sz="3200" dirty="0" smtClean="0">
                <a:latin typeface="Times New Roman" pitchFamily="18" charset="0"/>
                <a:cs typeface="Times New Roman" pitchFamily="18" charset="0"/>
              </a:endParaRPr>
            </a:p>
          </p:txBody>
        </p:sp>
        <p:sp>
          <p:nvSpPr>
            <p:cNvPr id="19" name="Rectangle 18"/>
            <p:cNvSpPr/>
            <p:nvPr/>
          </p:nvSpPr>
          <p:spPr>
            <a:xfrm>
              <a:off x="4714876" y="1857364"/>
              <a:ext cx="2495850" cy="584775"/>
            </a:xfrm>
            <a:prstGeom prst="rect">
              <a:avLst/>
            </a:prstGeom>
          </p:spPr>
          <p:txBody>
            <a:bodyPr wrap="square">
              <a:spAutoFit/>
            </a:bodyPr>
            <a:lstStyle/>
            <a:p>
              <a:pPr lvl="0" algn="ctr">
                <a:spcAft>
                  <a:spcPts val="1000"/>
                </a:spcAft>
              </a:pPr>
              <a:r>
                <a:rPr lang="en-US" sz="1600" dirty="0" smtClean="0">
                  <a:latin typeface="Times New Roman" pitchFamily="18" charset="0"/>
                  <a:ea typeface="Arial" pitchFamily="34" charset="0"/>
                  <a:cs typeface="Times New Roman" pitchFamily="18" charset="0"/>
                </a:rPr>
                <a:t>Compressive strength of concrete</a:t>
              </a:r>
              <a:endParaRPr lang="en-US" sz="2800" dirty="0" smtClean="0">
                <a:latin typeface="Times New Roman" pitchFamily="18" charset="0"/>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vertical)">
                                      <p:cBhvr>
                                        <p:cTn id="7" dur="3000"/>
                                        <p:tgtEl>
                                          <p:spTgt spid="4"/>
                                        </p:tgtEl>
                                      </p:cBhvr>
                                    </p:animEffect>
                                  </p:childTnLst>
                                </p:cTn>
                              </p:par>
                              <p:par>
                                <p:cTn id="8" presetID="4" presetClass="entr" presetSubtype="16"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ox(in)">
                                      <p:cBhvr>
                                        <p:cTn id="10" dur="20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par>
                          <p:cTn id="15" fill="hold">
                            <p:stCondLst>
                              <p:cond delay="0"/>
                            </p:stCondLst>
                            <p:childTnLst>
                              <p:par>
                                <p:cTn id="16" presetID="3" presetClass="entr" presetSubtype="10"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3000"/>
                                        <p:tgtEl>
                                          <p:spTgt spid="9"/>
                                        </p:tgtEl>
                                      </p:cBhvr>
                                    </p:animEffect>
                                  </p:childTnLst>
                                </p:cTn>
                              </p:par>
                            </p:childTnLst>
                          </p:cTn>
                        </p:par>
                        <p:par>
                          <p:cTn id="19" fill="hold">
                            <p:stCondLst>
                              <p:cond delay="3000"/>
                            </p:stCondLst>
                            <p:childTnLst>
                              <p:par>
                                <p:cTn id="20" presetID="4" presetClass="entr" presetSubtype="16"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ox(in)">
                                      <p:cBhvr>
                                        <p:cTn id="22"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11</a:t>
            </a:r>
            <a:endParaRPr lang="en-US" dirty="0"/>
          </a:p>
        </p:txBody>
      </p:sp>
      <p:sp>
        <p:nvSpPr>
          <p:cNvPr id="3" name="Title 1"/>
          <p:cNvSpPr txBox="1">
            <a:spLocks/>
          </p:cNvSpPr>
          <p:nvPr/>
        </p:nvSpPr>
        <p:spPr>
          <a:xfrm>
            <a:off x="814422" y="274638"/>
            <a:ext cx="8229600" cy="1143000"/>
          </a:xfrm>
          <a:prstGeom prst="rect">
            <a:avLst/>
          </a:prstGeom>
        </p:spPr>
        <p:txBody>
          <a:bodyPr>
            <a:normAutofit/>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4. CONCLUSIONS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4" name="Content Placeholder 2"/>
          <p:cNvSpPr txBox="1">
            <a:spLocks/>
          </p:cNvSpPr>
          <p:nvPr/>
        </p:nvSpPr>
        <p:spPr>
          <a:xfrm>
            <a:off x="1143040" y="1595438"/>
            <a:ext cx="8000960" cy="5262562"/>
          </a:xfrm>
          <a:prstGeom prst="rect">
            <a:avLst/>
          </a:prstGeom>
        </p:spPr>
        <p:txBody>
          <a:bodyPr>
            <a:normAutofit fontScale="47500" lnSpcReduction="20000"/>
          </a:bodyPr>
          <a:lstStyle/>
          <a:p>
            <a:pPr marL="342900" marR="0" lvl="0" indent="-342900" algn="just"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5100" b="0" i="0" u="none" strike="noStrike" kern="1200" cap="none" spc="0" normalizeH="0" baseline="0" noProof="0" dirty="0" smtClean="0">
                <a:ln>
                  <a:noFill/>
                </a:ln>
                <a:solidFill>
                  <a:schemeClr val="accent3"/>
                </a:solidFill>
                <a:effectLst/>
                <a:uLnTx/>
                <a:uFillTx/>
                <a:latin typeface="Times New Roman" pitchFamily="18" charset="0"/>
                <a:ea typeface="+mn-ea"/>
                <a:cs typeface="Times New Roman" pitchFamily="18" charset="0"/>
              </a:rPr>
              <a:t>Attention to emotional design of instruction; </a:t>
            </a:r>
          </a:p>
          <a:p>
            <a:pPr marL="342900" marR="0" lvl="0" indent="-342900" algn="just"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5100" b="0" i="0" u="none" strike="noStrike" kern="1200" cap="none" spc="0" normalizeH="0" baseline="0" noProof="0" dirty="0" smtClean="0">
                <a:ln>
                  <a:noFill/>
                </a:ln>
                <a:solidFill>
                  <a:schemeClr val="accent2"/>
                </a:solidFill>
                <a:effectLst/>
                <a:uLnTx/>
                <a:uFillTx/>
                <a:latin typeface="Times New Roman" pitchFamily="18" charset="0"/>
                <a:ea typeface="+mn-ea"/>
                <a:cs typeface="Times New Roman" pitchFamily="18" charset="0"/>
              </a:rPr>
              <a:t>Student behavior was modeled; </a:t>
            </a:r>
          </a:p>
          <a:p>
            <a:pPr marL="342900" marR="0" lvl="0" indent="-342900" algn="just"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5100" b="0"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The proposed model is used in teaching engineering courses</a:t>
            </a:r>
          </a:p>
          <a:p>
            <a:pPr marL="342900" marR="0" lvl="0" indent="-342900" algn="just"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5100" b="0" i="0" u="none" strike="noStrike" kern="1200" cap="none" spc="0" normalizeH="0" baseline="0" noProof="0" dirty="0" smtClean="0">
                <a:ln>
                  <a:noFill/>
                </a:ln>
                <a:solidFill>
                  <a:schemeClr val="accent6">
                    <a:lumMod val="75000"/>
                  </a:schemeClr>
                </a:solidFill>
                <a:effectLst/>
                <a:uLnTx/>
                <a:uFillTx/>
                <a:latin typeface="Times New Roman" pitchFamily="18" charset="0"/>
                <a:ea typeface="+mn-ea"/>
                <a:cs typeface="Times New Roman" pitchFamily="18" charset="0"/>
              </a:rPr>
              <a:t>Interaction with the user by virtual simulation; </a:t>
            </a:r>
          </a:p>
          <a:p>
            <a:pPr marL="342900" marR="0" lvl="0" indent="-342900" algn="just"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5100" b="0" i="0" u="none" strike="noStrike" kern="1200" cap="none" spc="0" normalizeH="0" baseline="0" noProof="0" dirty="0" smtClean="0">
                <a:ln>
                  <a:noFill/>
                </a:ln>
                <a:solidFill>
                  <a:schemeClr val="accent3">
                    <a:lumMod val="75000"/>
                  </a:schemeClr>
                </a:solidFill>
                <a:effectLst/>
                <a:uLnTx/>
                <a:uFillTx/>
                <a:latin typeface="Times New Roman" pitchFamily="18" charset="0"/>
                <a:ea typeface="+mn-ea"/>
                <a:cs typeface="Times New Roman" pitchFamily="18" charset="0"/>
              </a:rPr>
              <a:t>on average 79% of students evaluated the learning models very useful and effective and 68% of students evaluated objectives were achieved during semester;</a:t>
            </a:r>
          </a:p>
          <a:p>
            <a:pPr marL="342900" marR="0" lvl="0" indent="-342900" algn="ctr" defTabSz="914400" eaLnBrk="1" fontAlgn="base" latinLnBrk="0" hangingPunct="1">
              <a:lnSpc>
                <a:spcPct val="100000"/>
              </a:lnSpc>
              <a:spcBef>
                <a:spcPct val="20000"/>
              </a:spcBef>
              <a:spcAft>
                <a:spcPct val="0"/>
              </a:spcAft>
              <a:buClrTx/>
              <a:buSzTx/>
              <a:buFont typeface="Arial" pitchFamily="34" charset="0"/>
              <a:buNone/>
              <a:tabLst/>
              <a:defRPr/>
            </a:pPr>
            <a:r>
              <a:rPr kumimoji="0" lang="en-US" sz="5100" b="1" i="0" u="none" strike="noStrike" kern="1200" cap="none" spc="0" normalizeH="0" baseline="0" noProof="0" dirty="0" smtClean="0">
                <a:ln>
                  <a:noFill/>
                </a:ln>
                <a:solidFill>
                  <a:schemeClr val="accent2">
                    <a:lumMod val="50000"/>
                  </a:schemeClr>
                </a:solidFill>
                <a:effectLst/>
                <a:uLnTx/>
                <a:uFillTx/>
                <a:latin typeface="Times New Roman" pitchFamily="18" charset="0"/>
                <a:ea typeface="+mn-ea"/>
                <a:cs typeface="Times New Roman" pitchFamily="18" charset="0"/>
              </a:rPr>
              <a:t>For e-learning content development, the following steps should be taken:</a:t>
            </a:r>
          </a:p>
          <a:p>
            <a:pPr marL="1143000" marR="0" lvl="2" indent="-2286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3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Preparation of the original narration of presentations;</a:t>
            </a:r>
          </a:p>
          <a:p>
            <a:pPr marL="1143000" marR="0" lvl="2" indent="-2286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3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Preparing the narration;</a:t>
            </a:r>
          </a:p>
          <a:p>
            <a:pPr marL="1143000" marR="0" lvl="2" indent="-2286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3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Providing development scenario;</a:t>
            </a:r>
          </a:p>
          <a:p>
            <a:pPr marL="1143000" marR="0" lvl="2" indent="-2286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3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Educational component development by the contractor;</a:t>
            </a:r>
          </a:p>
          <a:p>
            <a:pPr marL="1143000" marR="0" lvl="2" indent="-2286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3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Reviewing and revision of the object’s content.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30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3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7" presetClass="entr" presetSubtype="2" fill="hold"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30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3" dur="3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6000"/>
                            </p:stCondLst>
                            <p:childTnLst>
                              <p:par>
                                <p:cTn id="15" presetID="7" presetClass="entr" presetSubtype="2" fill="hold" nodeType="after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30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8" dur="3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9000"/>
                            </p:stCondLst>
                            <p:childTnLst>
                              <p:par>
                                <p:cTn id="20" presetID="7" presetClass="entr" presetSubtype="2" fill="hold" nodeType="after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30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3" dur="30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12000"/>
                            </p:stCondLst>
                            <p:childTnLst>
                              <p:par>
                                <p:cTn id="25" presetID="7" presetClass="entr" presetSubtype="2" fill="hold"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30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28" dur="3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box(in)">
                                      <p:cBhvr>
                                        <p:cTn id="33" dur="500"/>
                                        <p:tgtEl>
                                          <p:spTgt spid="4">
                                            <p:txEl>
                                              <p:pRg st="5" end="5"/>
                                            </p:txEl>
                                          </p:spTgt>
                                        </p:tgtEl>
                                      </p:cBhvr>
                                    </p:animEffect>
                                  </p:childTnLst>
                                </p:cTn>
                              </p:par>
                            </p:childTnLst>
                          </p:cTn>
                        </p:par>
                        <p:par>
                          <p:cTn id="34" fill="hold">
                            <p:stCondLst>
                              <p:cond delay="500"/>
                            </p:stCondLst>
                            <p:childTnLst>
                              <p:par>
                                <p:cTn id="35" presetID="3" presetClass="entr" presetSubtype="10" fill="hold" nodeType="after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3000"/>
                                        <p:tgtEl>
                                          <p:spTgt spid="4">
                                            <p:txEl>
                                              <p:pRg st="6" end="6"/>
                                            </p:txEl>
                                          </p:spTgt>
                                        </p:tgtEl>
                                      </p:cBhvr>
                                    </p:animEffect>
                                  </p:childTnLst>
                                </p:cTn>
                              </p:par>
                            </p:childTnLst>
                          </p:cTn>
                        </p:par>
                        <p:par>
                          <p:cTn id="38" fill="hold">
                            <p:stCondLst>
                              <p:cond delay="3500"/>
                            </p:stCondLst>
                            <p:childTnLst>
                              <p:par>
                                <p:cTn id="39" presetID="3" presetClass="entr" presetSubtype="10" fill="hold" nodeType="after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Effect transition="in" filter="blinds(horizontal)">
                                      <p:cBhvr>
                                        <p:cTn id="41" dur="3000"/>
                                        <p:tgtEl>
                                          <p:spTgt spid="4">
                                            <p:txEl>
                                              <p:pRg st="7" end="7"/>
                                            </p:txEl>
                                          </p:spTgt>
                                        </p:tgtEl>
                                      </p:cBhvr>
                                    </p:animEffect>
                                  </p:childTnLst>
                                </p:cTn>
                              </p:par>
                            </p:childTnLst>
                          </p:cTn>
                        </p:par>
                        <p:par>
                          <p:cTn id="42" fill="hold">
                            <p:stCondLst>
                              <p:cond delay="6500"/>
                            </p:stCondLst>
                            <p:childTnLst>
                              <p:par>
                                <p:cTn id="43" presetID="3" presetClass="entr" presetSubtype="10" fill="hold" nodeType="after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animEffect transition="in" filter="blinds(horizontal)">
                                      <p:cBhvr>
                                        <p:cTn id="45" dur="3000"/>
                                        <p:tgtEl>
                                          <p:spTgt spid="4">
                                            <p:txEl>
                                              <p:pRg st="8" end="8"/>
                                            </p:txEl>
                                          </p:spTgt>
                                        </p:tgtEl>
                                      </p:cBhvr>
                                    </p:animEffect>
                                  </p:childTnLst>
                                </p:cTn>
                              </p:par>
                              <p:par>
                                <p:cTn id="46" presetID="3" presetClass="entr" presetSubtype="10" fill="hold" nodeType="withEffect">
                                  <p:stCondLst>
                                    <p:cond delay="0"/>
                                  </p:stCondLst>
                                  <p:childTnLst>
                                    <p:set>
                                      <p:cBhvr>
                                        <p:cTn id="47" dur="1" fill="hold">
                                          <p:stCondLst>
                                            <p:cond delay="0"/>
                                          </p:stCondLst>
                                        </p:cTn>
                                        <p:tgtEl>
                                          <p:spTgt spid="4">
                                            <p:txEl>
                                              <p:pRg st="9" end="9"/>
                                            </p:txEl>
                                          </p:spTgt>
                                        </p:tgtEl>
                                        <p:attrNameLst>
                                          <p:attrName>style.visibility</p:attrName>
                                        </p:attrNameLst>
                                      </p:cBhvr>
                                      <p:to>
                                        <p:strVal val="visible"/>
                                      </p:to>
                                    </p:set>
                                    <p:animEffect transition="in" filter="blinds(horizontal)">
                                      <p:cBhvr>
                                        <p:cTn id="48" dur="3000"/>
                                        <p:tgtEl>
                                          <p:spTgt spid="4">
                                            <p:txEl>
                                              <p:pRg st="9" end="9"/>
                                            </p:txEl>
                                          </p:spTgt>
                                        </p:tgtEl>
                                      </p:cBhvr>
                                    </p:animEffect>
                                  </p:childTnLst>
                                </p:cTn>
                              </p:par>
                            </p:childTnLst>
                          </p:cTn>
                        </p:par>
                        <p:par>
                          <p:cTn id="49" fill="hold">
                            <p:stCondLst>
                              <p:cond delay="9500"/>
                            </p:stCondLst>
                            <p:childTnLst>
                              <p:par>
                                <p:cTn id="50" presetID="3" presetClass="entr" presetSubtype="10" fill="hold" nodeType="after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blinds(horizontal)">
                                      <p:cBhvr>
                                        <p:cTn id="52" dur="3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12</a:t>
            </a:r>
            <a:endParaRPr lang="en-US" dirty="0"/>
          </a:p>
        </p:txBody>
      </p:sp>
      <p:sp>
        <p:nvSpPr>
          <p:cNvPr id="3" name="Title 1"/>
          <p:cNvSpPr txBox="1">
            <a:spLocks/>
          </p:cNvSpPr>
          <p:nvPr/>
        </p:nvSpPr>
        <p:spPr>
          <a:xfrm>
            <a:off x="457200" y="274638"/>
            <a:ext cx="8229600" cy="1143000"/>
          </a:xfrm>
          <a:prstGeom prst="rect">
            <a:avLst/>
          </a:prstGeom>
        </p:spPr>
        <p:txBody>
          <a:bodyPr>
            <a:norm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6. REFERENCES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4" name="Content Placeholder 2"/>
          <p:cNvSpPr txBox="1">
            <a:spLocks/>
          </p:cNvSpPr>
          <p:nvPr/>
        </p:nvSpPr>
        <p:spPr>
          <a:xfrm>
            <a:off x="1143040" y="1142984"/>
            <a:ext cx="8143868" cy="5715016"/>
          </a:xfrm>
          <a:prstGeom prst="rect">
            <a:avLst/>
          </a:prstGeom>
        </p:spPr>
        <p:txBody>
          <a:bodyPr>
            <a:normAutofit fontScale="32500" lnSpcReduction="20000"/>
          </a:bodyPr>
          <a:lstStyle/>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endParaRPr kumimoji="0" lang="en-US" sz="4000" b="0" i="0" u="none" strike="noStrike" kern="1200" cap="none" spc="0" normalizeH="0" baseline="0" noProof="0" dirty="0" smtClean="0">
              <a:ln>
                <a:noFill/>
              </a:ln>
              <a:solidFill>
                <a:schemeClr val="accent6">
                  <a:lumMod val="75000"/>
                </a:schemeClr>
              </a:solidFill>
              <a:effectLst/>
              <a:uLnTx/>
              <a:uFillTx/>
              <a:latin typeface="+mn-lt"/>
              <a:ea typeface="+mn-ea"/>
              <a:cs typeface="+mn-cs"/>
            </a:endParaRP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endParaRPr lang="en-US" sz="4000" dirty="0" smtClean="0">
              <a:solidFill>
                <a:schemeClr val="accent6">
                  <a:lumMod val="75000"/>
                </a:schemeClr>
              </a:solidFill>
              <a:latin typeface="+mn-lt"/>
              <a:cs typeface="+mn-cs"/>
            </a:endParaRP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endParaRPr kumimoji="0" lang="en-US" sz="4000" b="0" i="0" u="none" strike="noStrike" kern="1200" cap="none" spc="0" normalizeH="0" baseline="0" noProof="0" dirty="0" smtClean="0">
              <a:ln>
                <a:noFill/>
              </a:ln>
              <a:solidFill>
                <a:schemeClr val="accent6">
                  <a:lumMod val="75000"/>
                </a:schemeClr>
              </a:solidFill>
              <a:effectLst/>
              <a:uLnTx/>
              <a:uFillTx/>
              <a:latin typeface="+mn-lt"/>
              <a:ea typeface="+mn-ea"/>
              <a:cs typeface="+mn-cs"/>
            </a:endParaRP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4000" b="0" i="0" u="none" strike="noStrike" kern="1200" cap="none" spc="0" normalizeH="0" baseline="0" noProof="0" dirty="0" smtClean="0">
                <a:ln>
                  <a:noFill/>
                </a:ln>
                <a:solidFill>
                  <a:schemeClr val="accent6">
                    <a:lumMod val="75000"/>
                  </a:schemeClr>
                </a:solidFill>
                <a:effectLst/>
                <a:uLnTx/>
                <a:uFillTx/>
                <a:latin typeface="+mn-lt"/>
                <a:ea typeface="+mn-ea"/>
                <a:cs typeface="+mn-cs"/>
              </a:rPr>
              <a:t>AASHTO, (2007). “AASHTO LRFD Bridge Design Specification” ,4</a:t>
            </a:r>
            <a:r>
              <a:rPr kumimoji="0" lang="en-US" sz="4000" b="0" i="0" u="none" strike="noStrike" kern="1200" cap="none" spc="0" normalizeH="0" baseline="30000" noProof="0" dirty="0" smtClean="0">
                <a:ln>
                  <a:noFill/>
                </a:ln>
                <a:solidFill>
                  <a:schemeClr val="accent6">
                    <a:lumMod val="75000"/>
                  </a:schemeClr>
                </a:solidFill>
                <a:effectLst/>
                <a:uLnTx/>
                <a:uFillTx/>
                <a:latin typeface="+mn-lt"/>
                <a:ea typeface="+mn-ea"/>
                <a:cs typeface="+mn-cs"/>
              </a:rPr>
              <a:t>th</a:t>
            </a:r>
            <a:r>
              <a:rPr kumimoji="0" lang="en-US" sz="4000" b="0" i="0" u="none" strike="noStrike" kern="1200" cap="none" spc="0" normalizeH="0" baseline="0" noProof="0" dirty="0" smtClean="0">
                <a:ln>
                  <a:noFill/>
                </a:ln>
                <a:solidFill>
                  <a:schemeClr val="accent6">
                    <a:lumMod val="75000"/>
                  </a:schemeClr>
                </a:solidFill>
                <a:effectLst/>
                <a:uLnTx/>
                <a:uFillTx/>
                <a:latin typeface="+mn-lt"/>
                <a:ea typeface="+mn-ea"/>
                <a:cs typeface="+mn-cs"/>
              </a:rPr>
              <a:t> edition.</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4000" b="0" i="0" u="none" strike="noStrike" kern="1200" cap="none" spc="0" normalizeH="0" baseline="0" noProof="0" dirty="0" err="1" smtClean="0">
                <a:ln>
                  <a:noFill/>
                </a:ln>
                <a:solidFill>
                  <a:schemeClr val="accent5">
                    <a:lumMod val="75000"/>
                  </a:schemeClr>
                </a:solidFill>
                <a:effectLst/>
                <a:uLnTx/>
                <a:uFillTx/>
                <a:latin typeface="+mn-lt"/>
                <a:ea typeface="+mn-ea"/>
                <a:cs typeface="+mn-cs"/>
              </a:rPr>
              <a:t>Aparicio</a:t>
            </a:r>
            <a:r>
              <a:rPr kumimoji="0" lang="en-US" sz="4000" b="0" i="0" u="none" strike="noStrike" kern="1200" cap="none" spc="0" normalizeH="0" baseline="0" noProof="0" dirty="0" smtClean="0">
                <a:ln>
                  <a:noFill/>
                </a:ln>
                <a:solidFill>
                  <a:schemeClr val="accent5">
                    <a:lumMod val="75000"/>
                  </a:schemeClr>
                </a:solidFill>
                <a:effectLst/>
                <a:uLnTx/>
                <a:uFillTx/>
                <a:latin typeface="+mn-lt"/>
                <a:ea typeface="+mn-ea"/>
                <a:cs typeface="+mn-cs"/>
              </a:rPr>
              <a:t>, A.C. &amp; Ruiz-</a:t>
            </a:r>
            <a:r>
              <a:rPr kumimoji="0" lang="en-US" sz="4000" b="0" i="0" u="none" strike="noStrike" kern="1200" cap="none" spc="0" normalizeH="0" baseline="0" noProof="0" dirty="0" err="1" smtClean="0">
                <a:ln>
                  <a:noFill/>
                </a:ln>
                <a:solidFill>
                  <a:schemeClr val="accent5">
                    <a:lumMod val="75000"/>
                  </a:schemeClr>
                </a:solidFill>
                <a:effectLst/>
                <a:uLnTx/>
                <a:uFillTx/>
                <a:latin typeface="+mn-lt"/>
                <a:ea typeface="+mn-ea"/>
                <a:cs typeface="+mn-cs"/>
              </a:rPr>
              <a:t>Teran</a:t>
            </a:r>
            <a:r>
              <a:rPr kumimoji="0" lang="en-US" sz="4000" b="0" i="0" u="none" strike="noStrike" kern="1200" cap="none" spc="0" normalizeH="0" baseline="0" noProof="0" dirty="0" smtClean="0">
                <a:ln>
                  <a:noFill/>
                </a:ln>
                <a:solidFill>
                  <a:schemeClr val="accent5">
                    <a:lumMod val="75000"/>
                  </a:schemeClr>
                </a:solidFill>
                <a:effectLst/>
                <a:uLnTx/>
                <a:uFillTx/>
                <a:latin typeface="+mn-lt"/>
                <a:ea typeface="+mn-ea"/>
                <a:cs typeface="+mn-cs"/>
              </a:rPr>
              <a:t>, A.M. (2007). “Tradition and Innovation in Teaching Structural Design in Civil Engineering”, Journal of professional issues in engineering education and practice,  ASCE.</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4000" b="0" i="0" u="none" strike="noStrike" kern="1200" cap="none" spc="0" normalizeH="0" baseline="0" noProof="0" dirty="0" err="1" smtClean="0">
                <a:ln>
                  <a:noFill/>
                </a:ln>
                <a:solidFill>
                  <a:schemeClr val="accent4">
                    <a:lumMod val="75000"/>
                  </a:schemeClr>
                </a:solidFill>
                <a:effectLst/>
                <a:uLnTx/>
                <a:uFillTx/>
                <a:latin typeface="+mn-lt"/>
                <a:ea typeface="+mn-ea"/>
                <a:cs typeface="+mn-cs"/>
              </a:rPr>
              <a:t>Astleintner</a:t>
            </a:r>
            <a:r>
              <a:rPr kumimoji="0" lang="en-US" sz="4000" b="0" i="0" u="none" strike="noStrike" kern="1200" cap="none" spc="0" normalizeH="0" baseline="0" noProof="0" dirty="0" smtClean="0">
                <a:ln>
                  <a:noFill/>
                </a:ln>
                <a:solidFill>
                  <a:schemeClr val="accent4">
                    <a:lumMod val="75000"/>
                  </a:schemeClr>
                </a:solidFill>
                <a:effectLst/>
                <a:uLnTx/>
                <a:uFillTx/>
                <a:latin typeface="+mn-lt"/>
                <a:ea typeface="+mn-ea"/>
                <a:cs typeface="+mn-cs"/>
              </a:rPr>
              <a:t>, (2000) "Designing Instructional Technology from an Emotional Perspective", Journal of Research on Computing in Education. </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4000" b="0" i="0" u="none" strike="noStrike" kern="1200" cap="none" spc="0" normalizeH="0" baseline="0" noProof="0" dirty="0" err="1" smtClean="0">
                <a:ln>
                  <a:noFill/>
                </a:ln>
                <a:solidFill>
                  <a:schemeClr val="accent3">
                    <a:lumMod val="75000"/>
                  </a:schemeClr>
                </a:solidFill>
                <a:effectLst/>
                <a:uLnTx/>
                <a:uFillTx/>
                <a:latin typeface="+mn-lt"/>
                <a:ea typeface="+mn-ea"/>
                <a:cs typeface="+mn-cs"/>
              </a:rPr>
              <a:t>Ataei</a:t>
            </a:r>
            <a:r>
              <a:rPr kumimoji="0" lang="en-US" sz="4000" b="0" i="0" u="none" strike="noStrike" kern="1200" cap="none" spc="0" normalizeH="0" baseline="0" noProof="0" dirty="0" smtClean="0">
                <a:ln>
                  <a:noFill/>
                </a:ln>
                <a:solidFill>
                  <a:schemeClr val="accent3">
                    <a:lumMod val="75000"/>
                  </a:schemeClr>
                </a:solidFill>
                <a:effectLst/>
                <a:uLnTx/>
                <a:uFillTx/>
                <a:latin typeface="+mn-lt"/>
                <a:ea typeface="+mn-ea"/>
                <a:cs typeface="+mn-cs"/>
              </a:rPr>
              <a:t>, Sh. &amp; </a:t>
            </a:r>
            <a:r>
              <a:rPr kumimoji="0" lang="en-US" sz="4000" b="0" i="0" u="none" strike="noStrike" kern="1200" cap="none" spc="0" normalizeH="0" baseline="0" noProof="0" dirty="0" err="1" smtClean="0">
                <a:ln>
                  <a:noFill/>
                </a:ln>
                <a:solidFill>
                  <a:schemeClr val="accent3">
                    <a:lumMod val="75000"/>
                  </a:schemeClr>
                </a:solidFill>
                <a:effectLst/>
                <a:uLnTx/>
                <a:uFillTx/>
                <a:latin typeface="+mn-lt"/>
                <a:ea typeface="+mn-ea"/>
                <a:cs typeface="+mn-cs"/>
              </a:rPr>
              <a:t>Najibi</a:t>
            </a:r>
            <a:r>
              <a:rPr kumimoji="0" lang="en-US" sz="4000" b="0" i="0" u="none" strike="noStrike" kern="1200" cap="none" spc="0" normalizeH="0" baseline="0" noProof="0" dirty="0" smtClean="0">
                <a:ln>
                  <a:noFill/>
                </a:ln>
                <a:solidFill>
                  <a:schemeClr val="accent3">
                    <a:lumMod val="75000"/>
                  </a:schemeClr>
                </a:solidFill>
                <a:effectLst/>
                <a:uLnTx/>
                <a:uFillTx/>
                <a:latin typeface="+mn-lt"/>
                <a:ea typeface="+mn-ea"/>
                <a:cs typeface="+mn-cs"/>
              </a:rPr>
              <a:t>, A. (2010). “Basis of E-Content production”. </a:t>
            </a:r>
            <a:r>
              <a:rPr kumimoji="0" lang="en-US" sz="4000" b="0" i="1" u="none" strike="noStrike" kern="1200" cap="none" spc="0" normalizeH="0" baseline="0" noProof="0" dirty="0" smtClean="0">
                <a:ln>
                  <a:noFill/>
                </a:ln>
                <a:solidFill>
                  <a:schemeClr val="accent3">
                    <a:lumMod val="75000"/>
                  </a:schemeClr>
                </a:solidFill>
                <a:effectLst/>
                <a:uLnTx/>
                <a:uFillTx/>
                <a:latin typeface="+mn-lt"/>
                <a:ea typeface="+mn-ea"/>
                <a:cs typeface="+mn-cs"/>
              </a:rPr>
              <a:t>The Second National Conference on Modern Instructional Methods</a:t>
            </a:r>
            <a:r>
              <a:rPr kumimoji="0" lang="en-US" sz="4000" b="0" i="0" u="none" strike="noStrike" kern="1200" cap="none" spc="0" normalizeH="0" baseline="0" noProof="0" dirty="0" smtClean="0">
                <a:ln>
                  <a:noFill/>
                </a:ln>
                <a:solidFill>
                  <a:schemeClr val="accent3">
                    <a:lumMod val="75000"/>
                  </a:schemeClr>
                </a:solidFill>
                <a:effectLst/>
                <a:uLnTx/>
                <a:uFillTx/>
                <a:latin typeface="+mn-lt"/>
                <a:ea typeface="+mn-ea"/>
                <a:cs typeface="+mn-cs"/>
              </a:rPr>
              <a:t>, </a:t>
            </a:r>
            <a:r>
              <a:rPr kumimoji="0" lang="en-US" sz="4000" b="0" i="0" u="none" strike="noStrike" kern="1200" cap="none" spc="0" normalizeH="0" baseline="0" noProof="0" dirty="0" err="1" smtClean="0">
                <a:ln>
                  <a:noFill/>
                </a:ln>
                <a:solidFill>
                  <a:schemeClr val="accent3">
                    <a:lumMod val="75000"/>
                  </a:schemeClr>
                </a:solidFill>
                <a:effectLst/>
                <a:uLnTx/>
                <a:uFillTx/>
                <a:latin typeface="+mn-lt"/>
                <a:ea typeface="+mn-ea"/>
                <a:cs typeface="+mn-cs"/>
              </a:rPr>
              <a:t>Shahid</a:t>
            </a:r>
            <a:r>
              <a:rPr kumimoji="0" lang="en-US" sz="4000" b="0" i="0" u="none" strike="noStrike" kern="1200" cap="none" spc="0" normalizeH="0" baseline="0" noProof="0" dirty="0" smtClean="0">
                <a:ln>
                  <a:noFill/>
                </a:ln>
                <a:solidFill>
                  <a:schemeClr val="accent3">
                    <a:lumMod val="75000"/>
                  </a:schemeClr>
                </a:solidFill>
                <a:effectLst/>
                <a:uLnTx/>
                <a:uFillTx/>
                <a:latin typeface="+mn-lt"/>
                <a:ea typeface="+mn-ea"/>
                <a:cs typeface="+mn-cs"/>
              </a:rPr>
              <a:t> </a:t>
            </a:r>
            <a:r>
              <a:rPr kumimoji="0" lang="en-US" sz="4000" b="0" i="0" u="none" strike="noStrike" kern="1200" cap="none" spc="0" normalizeH="0" baseline="0" noProof="0" dirty="0" err="1" smtClean="0">
                <a:ln>
                  <a:noFill/>
                </a:ln>
                <a:solidFill>
                  <a:schemeClr val="accent3">
                    <a:lumMod val="75000"/>
                  </a:schemeClr>
                </a:solidFill>
                <a:effectLst/>
                <a:uLnTx/>
                <a:uFillTx/>
                <a:latin typeface="+mn-lt"/>
                <a:ea typeface="+mn-ea"/>
                <a:cs typeface="+mn-cs"/>
              </a:rPr>
              <a:t>Rajaee</a:t>
            </a:r>
            <a:r>
              <a:rPr kumimoji="0" lang="en-US" sz="4000" b="0" i="0" u="none" strike="noStrike" kern="1200" cap="none" spc="0" normalizeH="0" baseline="0" noProof="0" dirty="0" smtClean="0">
                <a:ln>
                  <a:noFill/>
                </a:ln>
                <a:solidFill>
                  <a:schemeClr val="accent3">
                    <a:lumMod val="75000"/>
                  </a:schemeClr>
                </a:solidFill>
                <a:effectLst/>
                <a:uLnTx/>
                <a:uFillTx/>
                <a:latin typeface="+mn-lt"/>
                <a:ea typeface="+mn-ea"/>
                <a:cs typeface="+mn-cs"/>
              </a:rPr>
              <a:t> University, Tehran, Iran, May, (In Persian).</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4000" b="0" i="0" u="none" strike="noStrike" kern="1200" cap="none" spc="0" normalizeH="0" baseline="0" noProof="0" dirty="0" smtClean="0">
                <a:ln>
                  <a:noFill/>
                </a:ln>
                <a:solidFill>
                  <a:schemeClr val="accent2">
                    <a:lumMod val="75000"/>
                  </a:schemeClr>
                </a:solidFill>
                <a:effectLst/>
                <a:uLnTx/>
                <a:uFillTx/>
                <a:latin typeface="+mn-lt"/>
                <a:ea typeface="+mn-ea"/>
                <a:cs typeface="+mn-cs"/>
              </a:rPr>
              <a:t>Barker, R.M., &amp; Puckett, J.A., (2006). “Design of highway bridges, an LRFD Approaches”</a:t>
            </a:r>
            <a:r>
              <a:rPr kumimoji="0" lang="en-US" sz="4000" b="0" i="1" u="none" strike="noStrike" kern="1200" cap="none" spc="0" normalizeH="0" baseline="0" noProof="0" dirty="0" smtClean="0">
                <a:ln>
                  <a:noFill/>
                </a:ln>
                <a:solidFill>
                  <a:schemeClr val="accent2">
                    <a:lumMod val="75000"/>
                  </a:schemeClr>
                </a:solidFill>
                <a:effectLst/>
                <a:uLnTx/>
                <a:uFillTx/>
                <a:latin typeface="+mn-lt"/>
                <a:ea typeface="+mn-ea"/>
                <a:cs typeface="+mn-cs"/>
              </a:rPr>
              <a:t> </a:t>
            </a:r>
            <a:r>
              <a:rPr kumimoji="0" lang="en-US" sz="4000" b="0" i="0" u="none" strike="noStrike" kern="1200" cap="none" spc="0" normalizeH="0" baseline="0" noProof="0" dirty="0" smtClean="0">
                <a:ln>
                  <a:noFill/>
                </a:ln>
                <a:solidFill>
                  <a:schemeClr val="accent2">
                    <a:lumMod val="75000"/>
                  </a:schemeClr>
                </a:solidFill>
                <a:effectLst/>
                <a:uLnTx/>
                <a:uFillTx/>
                <a:latin typeface="+mn-lt"/>
                <a:ea typeface="+mn-ea"/>
                <a:cs typeface="+mn-cs"/>
              </a:rPr>
              <a:t>(2</a:t>
            </a:r>
            <a:r>
              <a:rPr kumimoji="0" lang="en-US" sz="4000" b="0" i="0" u="none" strike="noStrike" kern="1200" cap="none" spc="0" normalizeH="0" baseline="30000" noProof="0" dirty="0" smtClean="0">
                <a:ln>
                  <a:noFill/>
                </a:ln>
                <a:solidFill>
                  <a:schemeClr val="accent2">
                    <a:lumMod val="75000"/>
                  </a:schemeClr>
                </a:solidFill>
                <a:effectLst/>
                <a:uLnTx/>
                <a:uFillTx/>
                <a:latin typeface="+mn-lt"/>
                <a:ea typeface="+mn-ea"/>
                <a:cs typeface="+mn-cs"/>
              </a:rPr>
              <a:t>nd</a:t>
            </a:r>
            <a:r>
              <a:rPr kumimoji="0" lang="en-US" sz="4000" b="0" i="0" u="none" strike="noStrike" kern="1200" cap="none" spc="0" normalizeH="0" baseline="0" noProof="0" dirty="0" smtClean="0">
                <a:ln>
                  <a:noFill/>
                </a:ln>
                <a:solidFill>
                  <a:schemeClr val="accent2">
                    <a:lumMod val="75000"/>
                  </a:schemeClr>
                </a:solidFill>
                <a:effectLst/>
                <a:uLnTx/>
                <a:uFillTx/>
                <a:latin typeface="+mn-lt"/>
                <a:ea typeface="+mn-ea"/>
                <a:cs typeface="+mn-cs"/>
              </a:rPr>
              <a:t> </a:t>
            </a:r>
            <a:r>
              <a:rPr kumimoji="0" lang="en-US" sz="4000" b="0" i="0" u="none" strike="noStrike" kern="1200" cap="none" spc="0" normalizeH="0" baseline="0" noProof="0" dirty="0" err="1" smtClean="0">
                <a:ln>
                  <a:noFill/>
                </a:ln>
                <a:solidFill>
                  <a:schemeClr val="accent2">
                    <a:lumMod val="75000"/>
                  </a:schemeClr>
                </a:solidFill>
                <a:effectLst/>
                <a:uLnTx/>
                <a:uFillTx/>
                <a:latin typeface="+mn-lt"/>
                <a:ea typeface="+mn-ea"/>
                <a:cs typeface="+mn-cs"/>
              </a:rPr>
              <a:t>ed</a:t>
            </a:r>
            <a:r>
              <a:rPr kumimoji="0" lang="en-US" sz="4000" b="0" i="0" u="none" strike="noStrike" kern="1200" cap="none" spc="0" normalizeH="0" baseline="0" noProof="0" dirty="0" smtClean="0">
                <a:ln>
                  <a:noFill/>
                </a:ln>
                <a:solidFill>
                  <a:schemeClr val="accent2">
                    <a:lumMod val="75000"/>
                  </a:schemeClr>
                </a:solidFill>
                <a:effectLst/>
                <a:uLnTx/>
                <a:uFillTx/>
                <a:latin typeface="+mn-lt"/>
                <a:ea typeface="+mn-ea"/>
                <a:cs typeface="+mn-cs"/>
              </a:rPr>
              <a:t>). </a:t>
            </a:r>
            <a:endParaRPr kumimoji="0" lang="en-US" sz="4000" b="1" i="0" u="none" strike="noStrike" kern="1200" cap="none" spc="0" normalizeH="0" baseline="0" noProof="0" dirty="0" smtClean="0">
              <a:ln>
                <a:noFill/>
              </a:ln>
              <a:solidFill>
                <a:schemeClr val="accent2">
                  <a:lumMod val="75000"/>
                </a:schemeClr>
              </a:solidFill>
              <a:effectLst/>
              <a:uLnTx/>
              <a:uFillTx/>
              <a:latin typeface="+mn-lt"/>
              <a:ea typeface="+mn-ea"/>
              <a:cs typeface="+mn-cs"/>
            </a:endParaRP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4000" b="0" i="0" u="none" strike="noStrike" kern="1200" cap="none" spc="0" normalizeH="0" baseline="0" noProof="0" dirty="0" smtClean="0">
                <a:ln>
                  <a:noFill/>
                </a:ln>
                <a:solidFill>
                  <a:schemeClr val="accent1">
                    <a:lumMod val="75000"/>
                  </a:schemeClr>
                </a:solidFill>
                <a:effectLst/>
                <a:uLnTx/>
                <a:uFillTx/>
                <a:latin typeface="+mn-lt"/>
                <a:ea typeface="+mn-ea"/>
                <a:cs typeface="+mn-cs"/>
              </a:rPr>
              <a:t>Christodoulou, S. (2004). “Educating Civil Engineering Professionals of Tomorrow”. Journal of professional issues in engineering education and practice,  ASCE, pp. 90-94.  </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4000" b="0" i="0" u="none" strike="noStrike" kern="1200" cap="none" spc="0" normalizeH="0" baseline="0" noProof="0" dirty="0" smtClean="0">
                <a:ln>
                  <a:noFill/>
                </a:ln>
                <a:solidFill>
                  <a:schemeClr val="bg2">
                    <a:lumMod val="50000"/>
                  </a:schemeClr>
                </a:solidFill>
                <a:effectLst/>
                <a:uLnTx/>
                <a:uFillTx/>
                <a:latin typeface="+mn-lt"/>
                <a:ea typeface="+mn-ea"/>
                <a:cs typeface="+mn-cs"/>
              </a:rPr>
              <a:t>Davey-Wilson, I. E. G. (2004). “Computer-Aided Laboratory Teaching In </a:t>
            </a:r>
            <a:r>
              <a:rPr kumimoji="0" lang="en-US" sz="4000" b="0" i="0" u="none" strike="noStrike" kern="1200" cap="none" spc="0" normalizeH="0" baseline="0" noProof="0" dirty="0" err="1" smtClean="0">
                <a:ln>
                  <a:noFill/>
                </a:ln>
                <a:solidFill>
                  <a:schemeClr val="bg2">
                    <a:lumMod val="50000"/>
                  </a:schemeClr>
                </a:solidFill>
                <a:effectLst/>
                <a:uLnTx/>
                <a:uFillTx/>
                <a:latin typeface="+mn-lt"/>
                <a:ea typeface="+mn-ea"/>
                <a:cs typeface="+mn-cs"/>
              </a:rPr>
              <a:t>Geotechnics</a:t>
            </a:r>
            <a:r>
              <a:rPr kumimoji="0" lang="en-US" sz="4000" b="0" i="0" u="none" strike="noStrike" kern="1200" cap="none" spc="0" normalizeH="0" baseline="0" noProof="0" dirty="0" smtClean="0">
                <a:ln>
                  <a:noFill/>
                </a:ln>
                <a:solidFill>
                  <a:schemeClr val="bg2">
                    <a:lumMod val="50000"/>
                  </a:schemeClr>
                </a:solidFill>
                <a:effectLst/>
                <a:uLnTx/>
                <a:uFillTx/>
                <a:latin typeface="+mn-lt"/>
                <a:ea typeface="+mn-ea"/>
                <a:cs typeface="+mn-cs"/>
              </a:rPr>
              <a:t>”. Journal of professional issues in engineering education and practice,  ASCE, Vol. 120, No. 4, pp. 430-435.   </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4000" b="0" i="0" u="none" strike="noStrike" kern="1200" cap="none" spc="0" normalizeH="0" baseline="0" noProof="0" dirty="0" err="1" smtClean="0">
                <a:ln>
                  <a:noFill/>
                </a:ln>
                <a:solidFill>
                  <a:srgbClr val="FF0000"/>
                </a:solidFill>
                <a:effectLst/>
                <a:uLnTx/>
                <a:uFillTx/>
                <a:latin typeface="+mn-lt"/>
                <a:ea typeface="+mn-ea"/>
                <a:cs typeface="+mn-cs"/>
              </a:rPr>
              <a:t>Chau</a:t>
            </a:r>
            <a:r>
              <a:rPr kumimoji="0" lang="en-US" sz="4000" b="0" i="0" u="none" strike="noStrike" kern="1200" cap="none" spc="0" normalizeH="0" baseline="0" noProof="0" dirty="0" smtClean="0">
                <a:ln>
                  <a:noFill/>
                </a:ln>
                <a:solidFill>
                  <a:srgbClr val="FF0000"/>
                </a:solidFill>
                <a:effectLst/>
                <a:uLnTx/>
                <a:uFillTx/>
                <a:latin typeface="+mn-lt"/>
                <a:ea typeface="+mn-ea"/>
                <a:cs typeface="+mn-cs"/>
              </a:rPr>
              <a:t>, K. W. (2007), “Web-Based Interactive Computer-Aided Learning Package on Open-Channel Flow: Innovations, Challenges”, Journal of professional issues in engineering education and practice,  ASCE.</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4000" b="0" i="0" u="none" strike="noStrike" kern="1200" cap="none" spc="0" normalizeH="0" baseline="0" noProof="0" dirty="0" err="1" smtClean="0">
                <a:ln>
                  <a:noFill/>
                </a:ln>
                <a:solidFill>
                  <a:schemeClr val="accent5"/>
                </a:solidFill>
                <a:effectLst/>
                <a:uLnTx/>
                <a:uFillTx/>
                <a:latin typeface="+mn-lt"/>
                <a:ea typeface="+mn-ea"/>
                <a:cs typeface="+mn-cs"/>
              </a:rPr>
              <a:t>Chuah</a:t>
            </a:r>
            <a:r>
              <a:rPr kumimoji="0" lang="en-US" sz="4000" b="0" i="0" u="none" strike="noStrike" kern="1200" cap="none" spc="0" normalizeH="0" baseline="0" noProof="0" dirty="0" smtClean="0">
                <a:ln>
                  <a:noFill/>
                </a:ln>
                <a:solidFill>
                  <a:schemeClr val="accent5"/>
                </a:solidFill>
                <a:effectLst/>
                <a:uLnTx/>
                <a:uFillTx/>
                <a:latin typeface="+mn-lt"/>
                <a:ea typeface="+mn-ea"/>
                <a:cs typeface="+mn-cs"/>
              </a:rPr>
              <a:t>, K.M., Chen, C. J., The, C.S.,(2009). “Designing a Desktop Virtual Reality-based Learning Environment with Emotional Consideration”. Proceedings of the 18th International Conference on Computers in Education, Asia-Pacific Society for Computers in Education.</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4000" b="0" i="0" u="none" strike="noStrike" kern="1200" cap="none" spc="0" normalizeH="0" baseline="0" noProof="0" dirty="0" smtClean="0">
                <a:ln>
                  <a:noFill/>
                </a:ln>
                <a:solidFill>
                  <a:schemeClr val="accent4"/>
                </a:solidFill>
                <a:effectLst/>
                <a:uLnTx/>
                <a:uFillTx/>
                <a:latin typeface="+mn-lt"/>
                <a:ea typeface="+mn-ea"/>
                <a:cs typeface="+mn-cs"/>
              </a:rPr>
              <a:t>COMPACT (1999),</a:t>
            </a:r>
            <a:r>
              <a:rPr kumimoji="0" lang="en-US" sz="4000" b="0" i="1" u="none" strike="noStrike" kern="1200" cap="none" spc="0" normalizeH="0" baseline="0" noProof="0" dirty="0" smtClean="0">
                <a:ln>
                  <a:noFill/>
                </a:ln>
                <a:solidFill>
                  <a:schemeClr val="accent4"/>
                </a:solidFill>
                <a:effectLst/>
                <a:uLnTx/>
                <a:uFillTx/>
                <a:latin typeface="+mn-lt"/>
                <a:ea typeface="+mn-ea"/>
                <a:cs typeface="+mn-cs"/>
              </a:rPr>
              <a:t> </a:t>
            </a:r>
            <a:r>
              <a:rPr kumimoji="0" lang="en-US" sz="4000" b="0" i="0" u="none" strike="noStrike" kern="1200" cap="none" spc="0" normalizeH="0" baseline="0" noProof="0" dirty="0" smtClean="0">
                <a:ln>
                  <a:noFill/>
                </a:ln>
                <a:solidFill>
                  <a:schemeClr val="accent4"/>
                </a:solidFill>
                <a:effectLst/>
                <a:uLnTx/>
                <a:uFillTx/>
                <a:latin typeface="+mn-lt"/>
                <a:ea typeface="+mn-ea"/>
                <a:cs typeface="+mn-cs"/>
              </a:rPr>
              <a:t>“Computer aided concrete teaching”, John Wiley &amp; sons, </a:t>
            </a:r>
            <a:r>
              <a:rPr kumimoji="0" lang="en-US" sz="4000" b="0" i="1" u="none" strike="noStrike" kern="1200" cap="none" spc="0" normalizeH="0" baseline="0" noProof="0" dirty="0" smtClean="0">
                <a:ln>
                  <a:noFill/>
                </a:ln>
                <a:solidFill>
                  <a:schemeClr val="accent4"/>
                </a:solidFill>
                <a:effectLst/>
                <a:uLnTx/>
                <a:uFillTx/>
                <a:latin typeface="+mn-lt"/>
                <a:ea typeface="+mn-ea"/>
                <a:cs typeface="+mn-cs"/>
              </a:rPr>
              <a:t>http://compact.shef.ac.uk/</a:t>
            </a:r>
            <a:r>
              <a:rPr kumimoji="0" lang="en-US" sz="4000" b="0" i="0" u="none" strike="noStrike" kern="1200" cap="none" spc="0" normalizeH="0" baseline="0" noProof="0" dirty="0" smtClean="0">
                <a:ln>
                  <a:noFill/>
                </a:ln>
                <a:solidFill>
                  <a:schemeClr val="accent4"/>
                </a:solidFill>
                <a:effectLst/>
                <a:uLnTx/>
                <a:uFillTx/>
                <a:latin typeface="+mn-lt"/>
                <a:ea typeface="+mn-ea"/>
                <a:cs typeface="+mn-cs"/>
              </a:rPr>
              <a:t>.</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4000" b="0" i="0" u="none" strike="noStrike" kern="1200" cap="none" spc="0" normalizeH="0" baseline="0" noProof="0" dirty="0" err="1" smtClean="0">
                <a:ln>
                  <a:noFill/>
                </a:ln>
                <a:solidFill>
                  <a:schemeClr val="tx1"/>
                </a:solidFill>
                <a:effectLst/>
                <a:uLnTx/>
                <a:uFillTx/>
                <a:latin typeface="+mn-lt"/>
                <a:ea typeface="+mn-ea"/>
                <a:cs typeface="+mn-cs"/>
              </a:rPr>
              <a:t>Goleman</a:t>
            </a:r>
            <a:r>
              <a:rPr kumimoji="0" lang="en-US" sz="4000" b="0" i="0" u="none" strike="noStrike" kern="1200" cap="none" spc="0" normalizeH="0" baseline="0" noProof="0" dirty="0" smtClean="0">
                <a:ln>
                  <a:noFill/>
                </a:ln>
                <a:solidFill>
                  <a:schemeClr val="tx1"/>
                </a:solidFill>
                <a:effectLst/>
                <a:uLnTx/>
                <a:uFillTx/>
                <a:latin typeface="+mn-lt"/>
                <a:ea typeface="+mn-ea"/>
                <a:cs typeface="+mn-cs"/>
              </a:rPr>
              <a:t>, D. (2006). “Emotional Intelligence. Why It Can Matter More Than IQ”</a:t>
            </a:r>
            <a:r>
              <a:rPr kumimoji="0" lang="en-US" sz="4000" b="0" i="1" u="none" strike="noStrike" kern="1200" cap="none" spc="0" normalizeH="0" baseline="0" noProof="0" dirty="0" smtClean="0">
                <a:ln>
                  <a:noFill/>
                </a:ln>
                <a:solidFill>
                  <a:schemeClr val="tx1"/>
                </a:solidFill>
                <a:effectLst/>
                <a:uLnTx/>
                <a:uFillTx/>
                <a:latin typeface="+mn-lt"/>
                <a:ea typeface="+mn-ea"/>
                <a:cs typeface="+mn-cs"/>
              </a:rPr>
              <a:t> ,</a:t>
            </a:r>
            <a:r>
              <a:rPr kumimoji="0" lang="en-US" sz="4000" b="0" i="0" u="none" strike="noStrike" kern="1200" cap="none" spc="0" normalizeH="0" baseline="0" noProof="0" dirty="0" smtClean="0">
                <a:ln>
                  <a:noFill/>
                </a:ln>
                <a:solidFill>
                  <a:schemeClr val="tx1"/>
                </a:solidFill>
                <a:effectLst/>
                <a:uLnTx/>
                <a:uFillTx/>
                <a:latin typeface="+mn-lt"/>
                <a:ea typeface="+mn-ea"/>
                <a:cs typeface="+mn-cs"/>
              </a:rPr>
              <a:t>10th  edition, Bantam.</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4000" b="0" i="0" u="none" strike="noStrike" kern="1200" cap="none" spc="0" normalizeH="0" baseline="0" noProof="0" dirty="0" err="1" smtClean="0">
                <a:ln>
                  <a:noFill/>
                </a:ln>
                <a:solidFill>
                  <a:srgbClr val="C00000"/>
                </a:solidFill>
                <a:effectLst/>
                <a:uLnTx/>
                <a:uFillTx/>
                <a:latin typeface="+mn-lt"/>
                <a:ea typeface="+mn-ea"/>
                <a:cs typeface="+mn-cs"/>
              </a:rPr>
              <a:t>Govindasamy</a:t>
            </a:r>
            <a:r>
              <a:rPr kumimoji="0" lang="en-US" sz="4000" b="0" i="0" u="none" strike="noStrike" kern="1200" cap="none" spc="0" normalizeH="0" baseline="0" noProof="0" dirty="0" smtClean="0">
                <a:ln>
                  <a:noFill/>
                </a:ln>
                <a:solidFill>
                  <a:srgbClr val="C00000"/>
                </a:solidFill>
                <a:effectLst/>
                <a:uLnTx/>
                <a:uFillTx/>
                <a:latin typeface="+mn-lt"/>
                <a:ea typeface="+mn-ea"/>
                <a:cs typeface="+mn-cs"/>
              </a:rPr>
              <a:t>, Th. (2002). “Successful implementation of e-Learning, Pedagogical considerations, Internet and Higher Education”, vol.4, pp 287–299.</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4000" b="0" i="0" u="none" strike="noStrike" kern="1200" cap="none" spc="0" normalizeH="0" baseline="0" noProof="0" dirty="0" smtClean="0">
                <a:ln>
                  <a:noFill/>
                </a:ln>
                <a:solidFill>
                  <a:schemeClr val="accent3"/>
                </a:solidFill>
                <a:effectLst/>
                <a:uLnTx/>
                <a:uFillTx/>
                <a:latin typeface="+mn-lt"/>
                <a:ea typeface="+mn-ea"/>
                <a:cs typeface="+mn-cs"/>
              </a:rPr>
              <a:t>Gupta, A. (2002). “Content Development for e-learning in Engineering Education”. </a:t>
            </a:r>
            <a:r>
              <a:rPr kumimoji="0" lang="en-US" sz="4000" b="0" i="1" u="none" strike="noStrike" kern="1200" cap="none" spc="0" normalizeH="0" baseline="0" noProof="0" dirty="0" smtClean="0">
                <a:ln>
                  <a:noFill/>
                </a:ln>
                <a:solidFill>
                  <a:schemeClr val="accent3"/>
                </a:solidFill>
                <a:effectLst/>
                <a:uLnTx/>
                <a:uFillTx/>
                <a:latin typeface="+mn-lt"/>
                <a:ea typeface="+mn-ea"/>
                <a:cs typeface="+mn-cs"/>
              </a:rPr>
              <a:t>Interactive Educational </a:t>
            </a:r>
            <a:r>
              <a:rPr kumimoji="0" lang="en-US" sz="4000" b="0" i="1" u="none" strike="noStrike" kern="1200" cap="none" spc="0" normalizeH="0" baseline="0" noProof="0" dirty="0" err="1" smtClean="0">
                <a:ln>
                  <a:noFill/>
                </a:ln>
                <a:solidFill>
                  <a:schemeClr val="accent3"/>
                </a:solidFill>
                <a:effectLst/>
                <a:uLnTx/>
                <a:uFillTx/>
                <a:latin typeface="+mn-lt"/>
                <a:ea typeface="+mn-ea"/>
                <a:cs typeface="+mn-cs"/>
              </a:rPr>
              <a:t>Multipedia</a:t>
            </a:r>
            <a:r>
              <a:rPr kumimoji="0" lang="en-US" sz="4000" b="0" i="0" u="none" strike="noStrike" kern="1200" cap="none" spc="0" normalizeH="0" baseline="0" noProof="0" dirty="0" smtClean="0">
                <a:ln>
                  <a:noFill/>
                </a:ln>
                <a:solidFill>
                  <a:schemeClr val="accent3"/>
                </a:solidFill>
                <a:effectLst/>
                <a:uLnTx/>
                <a:uFillTx/>
                <a:latin typeface="+mn-lt"/>
                <a:ea typeface="+mn-ea"/>
                <a:cs typeface="+mn-cs"/>
              </a:rPr>
              <a:t>, Number 4, pp. 12-23.</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4000" b="0" i="0" u="none" strike="noStrike" kern="1200" cap="none" spc="0" normalizeH="0" baseline="0" noProof="0" dirty="0" smtClean="0">
                <a:ln>
                  <a:noFill/>
                </a:ln>
                <a:solidFill>
                  <a:schemeClr val="accent5"/>
                </a:solidFill>
                <a:effectLst/>
                <a:uLnTx/>
                <a:uFillTx/>
                <a:latin typeface="+mn-lt"/>
                <a:ea typeface="+mn-ea"/>
                <a:cs typeface="+mn-cs"/>
              </a:rPr>
              <a:t>Holy Quran. “</a:t>
            </a:r>
            <a:r>
              <a:rPr kumimoji="0" lang="en-US" sz="4000" b="0" i="1" u="none" strike="noStrike" kern="1200" cap="none" spc="0" normalizeH="0" baseline="0" noProof="0" dirty="0" err="1" smtClean="0">
                <a:ln>
                  <a:noFill/>
                </a:ln>
                <a:solidFill>
                  <a:schemeClr val="accent5"/>
                </a:solidFill>
                <a:effectLst/>
                <a:uLnTx/>
                <a:uFillTx/>
                <a:latin typeface="+mn-lt"/>
                <a:ea typeface="+mn-ea"/>
                <a:cs typeface="+mn-cs"/>
              </a:rPr>
              <a:t>surah</a:t>
            </a:r>
            <a:r>
              <a:rPr kumimoji="0" lang="en-US" sz="4000" b="0" i="1" u="none" strike="noStrike" kern="1200" cap="none" spc="0" normalizeH="0" baseline="0" noProof="0" dirty="0" smtClean="0">
                <a:ln>
                  <a:noFill/>
                </a:ln>
                <a:solidFill>
                  <a:schemeClr val="accent5"/>
                </a:solidFill>
                <a:effectLst/>
                <a:uLnTx/>
                <a:uFillTx/>
                <a:latin typeface="+mn-lt"/>
                <a:ea typeface="+mn-ea"/>
                <a:cs typeface="+mn-cs"/>
              </a:rPr>
              <a:t> Al-</a:t>
            </a:r>
            <a:r>
              <a:rPr kumimoji="0" lang="en-US" sz="4000" b="0" i="1" u="none" strike="noStrike" kern="1200" cap="none" spc="0" normalizeH="0" baseline="0" noProof="0" dirty="0" err="1" smtClean="0">
                <a:ln>
                  <a:noFill/>
                </a:ln>
                <a:solidFill>
                  <a:schemeClr val="accent5"/>
                </a:solidFill>
                <a:effectLst/>
                <a:uLnTx/>
                <a:uFillTx/>
                <a:latin typeface="+mn-lt"/>
                <a:ea typeface="+mn-ea"/>
                <a:cs typeface="+mn-cs"/>
              </a:rPr>
              <a:t>Haj</a:t>
            </a:r>
            <a:r>
              <a:rPr kumimoji="0" lang="en-US" sz="4000" b="0" i="1" u="none" strike="noStrike" kern="1200" cap="none" spc="0" normalizeH="0" baseline="0" noProof="0" dirty="0" smtClean="0">
                <a:ln>
                  <a:noFill/>
                </a:ln>
                <a:solidFill>
                  <a:schemeClr val="accent5"/>
                </a:solidFill>
                <a:effectLst/>
                <a:uLnTx/>
                <a:uFillTx/>
                <a:latin typeface="+mn-lt"/>
                <a:ea typeface="+mn-ea"/>
                <a:cs typeface="+mn-cs"/>
              </a:rPr>
              <a:t>”</a:t>
            </a:r>
            <a:r>
              <a:rPr kumimoji="0" lang="en-US" sz="4000" b="0" i="0" u="none" strike="noStrike" kern="1200" cap="none" spc="0" normalizeH="0" baseline="0" noProof="0" dirty="0" smtClean="0">
                <a:ln>
                  <a:noFill/>
                </a:ln>
                <a:solidFill>
                  <a:schemeClr val="accent5"/>
                </a:solidFill>
                <a:effectLst/>
                <a:uLnTx/>
                <a:uFillTx/>
                <a:latin typeface="+mn-lt"/>
                <a:ea typeface="+mn-ea"/>
                <a:cs typeface="+mn-cs"/>
              </a:rPr>
              <a:t> (Ayah 36), “</a:t>
            </a:r>
            <a:r>
              <a:rPr kumimoji="0" lang="en-US" sz="4000" b="0" i="1" u="none" strike="noStrike" kern="1200" cap="none" spc="0" normalizeH="0" baseline="0" noProof="0" dirty="0" err="1" smtClean="0">
                <a:ln>
                  <a:noFill/>
                </a:ln>
                <a:solidFill>
                  <a:schemeClr val="accent5"/>
                </a:solidFill>
                <a:effectLst/>
                <a:uLnTx/>
                <a:uFillTx/>
                <a:latin typeface="+mn-lt"/>
                <a:ea typeface="+mn-ea"/>
                <a:cs typeface="+mn-cs"/>
              </a:rPr>
              <a:t>surah</a:t>
            </a:r>
            <a:r>
              <a:rPr kumimoji="0" lang="en-US" sz="4000" b="0" i="1" u="none" strike="noStrike" kern="1200" cap="none" spc="0" normalizeH="0" baseline="0" noProof="0" dirty="0" smtClean="0">
                <a:ln>
                  <a:noFill/>
                </a:ln>
                <a:solidFill>
                  <a:schemeClr val="accent5"/>
                </a:solidFill>
                <a:effectLst/>
                <a:uLnTx/>
                <a:uFillTx/>
                <a:latin typeface="+mn-lt"/>
                <a:ea typeface="+mn-ea"/>
                <a:cs typeface="+mn-cs"/>
              </a:rPr>
              <a:t> Al-</a:t>
            </a:r>
            <a:r>
              <a:rPr kumimoji="0" lang="en-US" sz="4000" b="0" i="1" u="none" strike="noStrike" kern="1200" cap="none" spc="0" normalizeH="0" baseline="0" noProof="0" dirty="0" err="1" smtClean="0">
                <a:ln>
                  <a:noFill/>
                </a:ln>
                <a:solidFill>
                  <a:schemeClr val="accent5"/>
                </a:solidFill>
                <a:effectLst/>
                <a:uLnTx/>
                <a:uFillTx/>
                <a:latin typeface="+mn-lt"/>
                <a:ea typeface="+mn-ea"/>
                <a:cs typeface="+mn-cs"/>
              </a:rPr>
              <a:t>Logman</a:t>
            </a:r>
            <a:r>
              <a:rPr kumimoji="0" lang="en-US" sz="4000" b="0" i="1" u="none" strike="noStrike" kern="1200" cap="none" spc="0" normalizeH="0" baseline="0" noProof="0" dirty="0" smtClean="0">
                <a:ln>
                  <a:noFill/>
                </a:ln>
                <a:solidFill>
                  <a:schemeClr val="accent5"/>
                </a:solidFill>
                <a:effectLst/>
                <a:uLnTx/>
                <a:uFillTx/>
                <a:latin typeface="+mn-lt"/>
                <a:ea typeface="+mn-ea"/>
                <a:cs typeface="+mn-cs"/>
              </a:rPr>
              <a:t>”</a:t>
            </a:r>
            <a:r>
              <a:rPr kumimoji="0" lang="en-US" sz="4000" b="0" i="0" u="none" strike="noStrike" kern="1200" cap="none" spc="0" normalizeH="0" baseline="0" noProof="0" dirty="0" smtClean="0">
                <a:ln>
                  <a:noFill/>
                </a:ln>
                <a:solidFill>
                  <a:schemeClr val="accent5"/>
                </a:solidFill>
                <a:effectLst/>
                <a:uLnTx/>
                <a:uFillTx/>
                <a:latin typeface="+mn-lt"/>
                <a:ea typeface="+mn-ea"/>
                <a:cs typeface="+mn-cs"/>
              </a:rPr>
              <a:t> (Ayah 31).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13</a:t>
            </a:r>
            <a:endParaRPr lang="en-US" dirty="0"/>
          </a:p>
        </p:txBody>
      </p:sp>
      <p:sp>
        <p:nvSpPr>
          <p:cNvPr id="6" name="TextBox 5"/>
          <p:cNvSpPr txBox="1"/>
          <p:nvPr/>
        </p:nvSpPr>
        <p:spPr>
          <a:xfrm>
            <a:off x="1443046" y="2197809"/>
            <a:ext cx="7343796" cy="2164624"/>
          </a:xfrm>
          <a:prstGeom prst="rect">
            <a:avLst/>
          </a:prstGeom>
          <a:noFill/>
        </p:spPr>
        <p:txBody>
          <a:bodyPr wrap="square" rtlCol="0">
            <a:prstTxWarp prst="textCanUp">
              <a:avLst/>
            </a:prstTxWarp>
            <a:sp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r>
              <a:rPr lang="en-US"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39700">
                    <a:schemeClr val="accent2">
                      <a:satMod val="175000"/>
                      <a:alpha val="40000"/>
                    </a:schemeClr>
                  </a:glow>
                  <a:outerShdw blurRad="50800" dist="39000" dir="5460000" algn="tl">
                    <a:srgbClr val="000000">
                      <a:alpha val="38000"/>
                    </a:srgbClr>
                  </a:outerShdw>
                  <a:reflection blurRad="6350" stA="60000" endA="900" endPos="60000" dist="60007" dir="5400000" sy="-100000" algn="bl" rotWithShape="0"/>
                </a:effectLst>
                <a:latin typeface="Times New Roman" pitchFamily="18" charset="0"/>
                <a:cs typeface="Times New Roman" pitchFamily="18" charset="0"/>
              </a:rPr>
              <a:t>THANK YOU</a:t>
            </a:r>
            <a:endParaRPr lang="en-US" sz="7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39700">
                  <a:schemeClr val="accent2">
                    <a:satMod val="175000"/>
                    <a:alpha val="40000"/>
                  </a:schemeClr>
                </a:glow>
                <a:outerShdw blurRad="50800" dist="39000" dir="5460000" algn="tl">
                  <a:srgbClr val="000000">
                    <a:alpha val="38000"/>
                  </a:srgbClr>
                </a:outerShdw>
                <a:reflection blurRad="6350" stA="60000" endA="900" endPos="60000" dist="60007" dir="5400000" sy="-100000" algn="bl"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2</a:t>
            </a:r>
            <a:endParaRPr lang="fa-IR" dirty="0"/>
          </a:p>
        </p:txBody>
      </p:sp>
      <p:sp>
        <p:nvSpPr>
          <p:cNvPr id="4" name="Title 1"/>
          <p:cNvSpPr txBox="1">
            <a:spLocks/>
          </p:cNvSpPr>
          <p:nvPr/>
        </p:nvSpPr>
        <p:spPr>
          <a:xfrm>
            <a:off x="457200" y="274638"/>
            <a:ext cx="8229600" cy="1143000"/>
          </a:xfrm>
          <a:prstGeom prst="rect">
            <a:avLst/>
          </a:prstGeom>
        </p:spPr>
        <p:txBody>
          <a:bodyPr>
            <a:normAutofit/>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1. INTRODUCTION</a:t>
            </a:r>
            <a:endParaRPr kumimoji="0" lang="en-US" sz="4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Content Placeholder 2"/>
          <p:cNvSpPr txBox="1">
            <a:spLocks/>
          </p:cNvSpPr>
          <p:nvPr/>
        </p:nvSpPr>
        <p:spPr>
          <a:xfrm>
            <a:off x="1142976" y="1643050"/>
            <a:ext cx="7801004" cy="4143404"/>
          </a:xfrm>
          <a:prstGeom prst="rect">
            <a:avLst/>
          </a:prstGeom>
        </p:spPr>
        <p:txBody>
          <a:bodyPr>
            <a:normAutofit/>
          </a:bodyPr>
          <a:lstStyle/>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How to design teaching materials and packages by computers for engineering courses?</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Is </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COMPACT 1999 </a:t>
            </a: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useful for the e-content of Concrete Bridges course?</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What are Learning objects? </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Is emotion has positive effect in learning?</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What are the educational methods? </a:t>
            </a:r>
          </a:p>
          <a:p>
            <a:pPr marL="342900" marR="0" lvl="0" indent="-342900" algn="l" defTabSz="914400" eaLnBrk="1" fontAlgn="base" latinLnBrk="0" hangingPunct="1">
              <a:lnSpc>
                <a:spcPct val="100000"/>
              </a:lnSpc>
              <a:spcBef>
                <a:spcPct val="20000"/>
              </a:spcBef>
              <a:spcAft>
                <a:spcPct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graphicFrame>
        <p:nvGraphicFramePr>
          <p:cNvPr id="6" name="Table 5"/>
          <p:cNvGraphicFramePr>
            <a:graphicFrameLocks noGrp="1"/>
          </p:cNvGraphicFramePr>
          <p:nvPr/>
        </p:nvGraphicFramePr>
        <p:xfrm>
          <a:off x="4348194" y="5105400"/>
          <a:ext cx="4724400" cy="1483360"/>
        </p:xfrm>
        <a:graphic>
          <a:graphicData uri="http://schemas.openxmlformats.org/drawingml/2006/table">
            <a:tbl>
              <a:tblPr firstRow="1" bandRow="1">
                <a:tableStyleId>{10A1B5D5-9B99-4C35-A422-299274C87663}</a:tableStyleId>
              </a:tblPr>
              <a:tblGrid>
                <a:gridCol w="1447800"/>
                <a:gridCol w="1371600"/>
                <a:gridCol w="1905000"/>
              </a:tblGrid>
              <a:tr h="370840">
                <a:tc>
                  <a:txBody>
                    <a:bodyPr/>
                    <a:lstStyle/>
                    <a:p>
                      <a:pPr algn="ctr"/>
                      <a:endParaRPr lang="en-US" dirty="0"/>
                    </a:p>
                  </a:txBody>
                  <a:tcPr/>
                </a:tc>
                <a:tc>
                  <a:txBody>
                    <a:bodyPr/>
                    <a:lstStyle/>
                    <a:p>
                      <a:pPr algn="ctr"/>
                      <a:r>
                        <a:rPr lang="en-US" sz="1800" kern="1200" dirty="0" smtClean="0"/>
                        <a:t>Real</a:t>
                      </a:r>
                      <a:endParaRPr lang="en-US" dirty="0"/>
                    </a:p>
                  </a:txBody>
                  <a:tcPr/>
                </a:tc>
                <a:tc>
                  <a:txBody>
                    <a:bodyPr/>
                    <a:lstStyle/>
                    <a:p>
                      <a:pPr algn="ctr"/>
                      <a:r>
                        <a:rPr lang="en-US" sz="1800" kern="1200" dirty="0" smtClean="0"/>
                        <a:t>Virtual</a:t>
                      </a:r>
                      <a:endParaRPr lang="en-US" dirty="0"/>
                    </a:p>
                  </a:txBody>
                  <a:tcPr/>
                </a:tc>
              </a:tr>
              <a:tr h="370840">
                <a:tc>
                  <a:txBody>
                    <a:bodyPr/>
                    <a:lstStyle/>
                    <a:p>
                      <a:pPr algn="ctr"/>
                      <a:r>
                        <a:rPr lang="en-US" sz="1800" kern="1200" dirty="0" smtClean="0"/>
                        <a:t>Audio</a:t>
                      </a:r>
                      <a:endParaRPr lang="en-US" dirty="0"/>
                    </a:p>
                  </a:txBody>
                  <a:tcPr/>
                </a:tc>
                <a:tc>
                  <a:txBody>
                    <a:bodyPr/>
                    <a:lstStyle/>
                    <a:p>
                      <a:pPr algn="ctr"/>
                      <a:r>
                        <a:rPr lang="en-US" sz="1800" kern="1200" dirty="0" smtClean="0"/>
                        <a:t>Lecture</a:t>
                      </a:r>
                      <a:endParaRPr lang="en-US" dirty="0"/>
                    </a:p>
                  </a:txBody>
                  <a:tcPr/>
                </a:tc>
                <a:tc>
                  <a:txBody>
                    <a:bodyPr/>
                    <a:lstStyle/>
                    <a:p>
                      <a:pPr algn="ctr"/>
                      <a:r>
                        <a:rPr lang="en-US" sz="1800" kern="1200" dirty="0" smtClean="0"/>
                        <a:t>Book, Radio</a:t>
                      </a:r>
                      <a:endParaRPr lang="en-US" dirty="0"/>
                    </a:p>
                  </a:txBody>
                  <a:tcPr/>
                </a:tc>
              </a:tr>
              <a:tr h="370840">
                <a:tc>
                  <a:txBody>
                    <a:bodyPr/>
                    <a:lstStyle/>
                    <a:p>
                      <a:pPr algn="ctr"/>
                      <a:r>
                        <a:rPr lang="en-US" sz="1800" kern="1200" dirty="0" smtClean="0"/>
                        <a:t>Visual</a:t>
                      </a:r>
                      <a:endParaRPr lang="en-US" dirty="0"/>
                    </a:p>
                  </a:txBody>
                  <a:tcPr/>
                </a:tc>
                <a:tc>
                  <a:txBody>
                    <a:bodyPr/>
                    <a:lstStyle/>
                    <a:p>
                      <a:pPr algn="ctr"/>
                      <a:r>
                        <a:rPr lang="en-US" sz="1800" kern="1200" dirty="0" smtClean="0"/>
                        <a:t>Field Trip</a:t>
                      </a:r>
                      <a:endParaRPr lang="en-US" dirty="0"/>
                    </a:p>
                  </a:txBody>
                  <a:tcPr/>
                </a:tc>
                <a:tc>
                  <a:txBody>
                    <a:bodyPr/>
                    <a:lstStyle/>
                    <a:p>
                      <a:pPr algn="ctr"/>
                      <a:r>
                        <a:rPr lang="en-US" sz="1800" kern="1200" dirty="0" smtClean="0"/>
                        <a:t>Movies, Television</a:t>
                      </a:r>
                      <a:endParaRPr lang="en-US" dirty="0"/>
                    </a:p>
                  </a:txBody>
                  <a:tcPr/>
                </a:tc>
              </a:tr>
              <a:tr h="370840">
                <a:tc>
                  <a:txBody>
                    <a:bodyPr/>
                    <a:lstStyle/>
                    <a:p>
                      <a:pPr algn="ctr"/>
                      <a:r>
                        <a:rPr lang="en-US" sz="1800" kern="1200" dirty="0" smtClean="0"/>
                        <a:t>Experimental</a:t>
                      </a:r>
                      <a:endParaRPr lang="en-US" dirty="0"/>
                    </a:p>
                  </a:txBody>
                  <a:tcPr/>
                </a:tc>
                <a:tc>
                  <a:txBody>
                    <a:bodyPr/>
                    <a:lstStyle/>
                    <a:p>
                      <a:pPr algn="ctr"/>
                      <a:r>
                        <a:rPr lang="en-US" sz="1800" kern="1200" dirty="0" smtClean="0"/>
                        <a:t>Laboratory</a:t>
                      </a:r>
                      <a:endParaRPr lang="en-US" dirty="0"/>
                    </a:p>
                  </a:txBody>
                  <a:tcPr/>
                </a:tc>
                <a:tc>
                  <a:txBody>
                    <a:bodyPr/>
                    <a:lstStyle/>
                    <a:p>
                      <a:pPr algn="ctr"/>
                      <a:r>
                        <a:rPr lang="en-US" sz="1800" kern="1200" dirty="0" smtClean="0"/>
                        <a:t>Virtual simulation</a:t>
                      </a:r>
                      <a:endParaRPr lang="en-US" dirty="0"/>
                    </a:p>
                  </a:txBody>
                  <a:tcPr/>
                </a:tc>
              </a:tr>
            </a:tbl>
          </a:graphicData>
        </a:graphic>
      </p:graphicFrame>
      <p:sp>
        <p:nvSpPr>
          <p:cNvPr id="7" name="Rectangle 6"/>
          <p:cNvSpPr/>
          <p:nvPr/>
        </p:nvSpPr>
        <p:spPr>
          <a:xfrm>
            <a:off x="1142976" y="5786454"/>
            <a:ext cx="2497800" cy="400110"/>
          </a:xfrm>
          <a:prstGeom prst="rect">
            <a:avLst/>
          </a:prstGeom>
        </p:spPr>
        <p:txBody>
          <a:bodyPr wrap="none">
            <a:spAutoFit/>
          </a:bodyPr>
          <a:lstStyle/>
          <a:p>
            <a:r>
              <a:rPr lang="en-US" sz="2000" b="1" dirty="0" smtClean="0">
                <a:latin typeface="Times New Roman" pitchFamily="18" charset="0"/>
                <a:cs typeface="Times New Roman" pitchFamily="18" charset="0"/>
              </a:rPr>
              <a:t>Educational methods</a:t>
            </a:r>
            <a:endParaRPr lang="en-US" sz="2000" b="1" dirty="0">
              <a:latin typeface="Times New Roman" pitchFamily="18" charset="0"/>
              <a:cs typeface="Times New Roman" pitchFamily="18" charset="0"/>
            </a:endParaRPr>
          </a:p>
        </p:txBody>
      </p:sp>
      <p:sp>
        <p:nvSpPr>
          <p:cNvPr id="8" name="Striped Right Arrow 7"/>
          <p:cNvSpPr/>
          <p:nvPr/>
        </p:nvSpPr>
        <p:spPr>
          <a:xfrm>
            <a:off x="3657600" y="5786454"/>
            <a:ext cx="628648" cy="428644"/>
          </a:xfrm>
          <a:prstGeom prst="stripedRightArrow">
            <a:avLst/>
          </a:prstGeom>
        </p:spPr>
        <p:style>
          <a:lnRef idx="0">
            <a:schemeClr val="accent6"/>
          </a:lnRef>
          <a:fillRef idx="3">
            <a:schemeClr val="accent6"/>
          </a:fillRef>
          <a:effectRef idx="3">
            <a:schemeClr val="accent6"/>
          </a:effectRef>
          <a:fontRef idx="minor">
            <a:schemeClr val="lt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b="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xmlns="" val="116721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1"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0"/>
                            </p:stCondLst>
                            <p:childTnLst>
                              <p:par>
                                <p:cTn id="10" presetID="7" presetClass="entr" presetSubtype="1" fill="hold" nodeType="after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5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5">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0"/>
                            </p:stCondLst>
                            <p:childTnLst>
                              <p:par>
                                <p:cTn id="15" presetID="7" presetClass="entr" presetSubtype="1" fill="hold" nodeType="after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5">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15000"/>
                            </p:stCondLst>
                            <p:childTnLst>
                              <p:par>
                                <p:cTn id="20" presetID="7" presetClass="entr" presetSubtype="1" fill="hold" nodeType="after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additive="base">
                                        <p:cTn id="22" dur="5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3" dur="5000" fill="hold"/>
                                        <p:tgtEl>
                                          <p:spTgt spid="5">
                                            <p:txEl>
                                              <p:pRg st="3" end="3"/>
                                            </p:txEl>
                                          </p:spTgt>
                                        </p:tgtEl>
                                        <p:attrNameLst>
                                          <p:attrName>ppt_y</p:attrName>
                                        </p:attrNameLst>
                                      </p:cBhvr>
                                      <p:tavLst>
                                        <p:tav tm="0">
                                          <p:val>
                                            <p:strVal val="0-#ppt_h/2"/>
                                          </p:val>
                                        </p:tav>
                                        <p:tav tm="100000">
                                          <p:val>
                                            <p:strVal val="#ppt_y"/>
                                          </p:val>
                                        </p:tav>
                                      </p:tavLst>
                                    </p:anim>
                                  </p:childTnLst>
                                </p:cTn>
                              </p:par>
                            </p:childTnLst>
                          </p:cTn>
                        </p:par>
                        <p:par>
                          <p:cTn id="24" fill="hold">
                            <p:stCondLst>
                              <p:cond delay="20000"/>
                            </p:stCondLst>
                            <p:childTnLst>
                              <p:par>
                                <p:cTn id="25" presetID="7" presetClass="entr" presetSubtype="1" fill="hold" nodeType="after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5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8" dur="5000" fill="hold"/>
                                        <p:tgtEl>
                                          <p:spTgt spid="5">
                                            <p:txEl>
                                              <p:pRg st="4" end="4"/>
                                            </p:txEl>
                                          </p:spTgt>
                                        </p:tgtEl>
                                        <p:attrNameLst>
                                          <p:attrName>ppt_y</p:attrName>
                                        </p:attrNameLst>
                                      </p:cBhvr>
                                      <p:tavLst>
                                        <p:tav tm="0">
                                          <p:val>
                                            <p:strVal val="0-#ppt_h/2"/>
                                          </p:val>
                                        </p:tav>
                                        <p:tav tm="100000">
                                          <p:val>
                                            <p:strVal val="#ppt_y"/>
                                          </p:val>
                                        </p:tav>
                                      </p:tavLst>
                                    </p:anim>
                                  </p:childTnLst>
                                </p:cTn>
                              </p:par>
                              <p:par>
                                <p:cTn id="29" presetID="7" presetClass="entr" presetSubtype="2"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0" fill="hold"/>
                                        <p:tgtEl>
                                          <p:spTgt spid="6"/>
                                        </p:tgtEl>
                                        <p:attrNameLst>
                                          <p:attrName>ppt_x</p:attrName>
                                        </p:attrNameLst>
                                      </p:cBhvr>
                                      <p:tavLst>
                                        <p:tav tm="0">
                                          <p:val>
                                            <p:strVal val="1+#ppt_w/2"/>
                                          </p:val>
                                        </p:tav>
                                        <p:tav tm="100000">
                                          <p:val>
                                            <p:strVal val="#ppt_x"/>
                                          </p:val>
                                        </p:tav>
                                      </p:tavLst>
                                    </p:anim>
                                    <p:anim calcmode="lin" valueType="num">
                                      <p:cBhvr additive="base">
                                        <p:cTn id="32" dur="5000" fill="hold"/>
                                        <p:tgtEl>
                                          <p:spTgt spid="6"/>
                                        </p:tgtEl>
                                        <p:attrNameLst>
                                          <p:attrName>ppt_y</p:attrName>
                                        </p:attrNameLst>
                                      </p:cBhvr>
                                      <p:tavLst>
                                        <p:tav tm="0">
                                          <p:val>
                                            <p:strVal val="#ppt_y"/>
                                          </p:val>
                                        </p:tav>
                                        <p:tav tm="100000">
                                          <p:val>
                                            <p:strVal val="#ppt_y"/>
                                          </p:val>
                                        </p:tav>
                                      </p:tavLst>
                                    </p:anim>
                                  </p:childTnLst>
                                </p:cTn>
                              </p:par>
                            </p:childTnLst>
                          </p:cTn>
                        </p:par>
                        <p:par>
                          <p:cTn id="33" fill="hold">
                            <p:stCondLst>
                              <p:cond delay="25000"/>
                            </p:stCondLst>
                            <p:childTnLst>
                              <p:par>
                                <p:cTn id="34" presetID="7" presetClass="entr" presetSubtype="8"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0" fill="hold"/>
                                        <p:tgtEl>
                                          <p:spTgt spid="7"/>
                                        </p:tgtEl>
                                        <p:attrNameLst>
                                          <p:attrName>ppt_x</p:attrName>
                                        </p:attrNameLst>
                                      </p:cBhvr>
                                      <p:tavLst>
                                        <p:tav tm="0">
                                          <p:val>
                                            <p:strVal val="0-#ppt_w/2"/>
                                          </p:val>
                                        </p:tav>
                                        <p:tav tm="100000">
                                          <p:val>
                                            <p:strVal val="#ppt_x"/>
                                          </p:val>
                                        </p:tav>
                                      </p:tavLst>
                                    </p:anim>
                                    <p:anim calcmode="lin" valueType="num">
                                      <p:cBhvr additive="base">
                                        <p:cTn id="37" dur="5000" fill="hold"/>
                                        <p:tgtEl>
                                          <p:spTgt spid="7"/>
                                        </p:tgtEl>
                                        <p:attrNameLst>
                                          <p:attrName>ppt_y</p:attrName>
                                        </p:attrNameLst>
                                      </p:cBhvr>
                                      <p:tavLst>
                                        <p:tav tm="0">
                                          <p:val>
                                            <p:strVal val="#ppt_y"/>
                                          </p:val>
                                        </p:tav>
                                        <p:tav tm="100000">
                                          <p:val>
                                            <p:strVal val="#ppt_y"/>
                                          </p:val>
                                        </p:tav>
                                      </p:tavLst>
                                    </p:anim>
                                  </p:childTnLst>
                                </p:cTn>
                              </p:par>
                              <p:par>
                                <p:cTn id="38" presetID="7" presetClass="entr" presetSubtype="8"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0" fill="hold"/>
                                        <p:tgtEl>
                                          <p:spTgt spid="8"/>
                                        </p:tgtEl>
                                        <p:attrNameLst>
                                          <p:attrName>ppt_x</p:attrName>
                                        </p:attrNameLst>
                                      </p:cBhvr>
                                      <p:tavLst>
                                        <p:tav tm="0">
                                          <p:val>
                                            <p:strVal val="0-#ppt_w/2"/>
                                          </p:val>
                                        </p:tav>
                                        <p:tav tm="100000">
                                          <p:val>
                                            <p:strVal val="#ppt_x"/>
                                          </p:val>
                                        </p:tav>
                                      </p:tavLst>
                                    </p:anim>
                                    <p:anim calcmode="lin" valueType="num">
                                      <p:cBhvr additive="base">
                                        <p:cTn id="41" dur="5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3</a:t>
            </a:r>
            <a:endParaRPr lang="fa-IR" dirty="0"/>
          </a:p>
        </p:txBody>
      </p:sp>
      <p:sp>
        <p:nvSpPr>
          <p:cNvPr id="5" name="AutoShape 4"/>
          <p:cNvSpPr>
            <a:spLocks noChangeArrowheads="1"/>
          </p:cNvSpPr>
          <p:nvPr/>
        </p:nvSpPr>
        <p:spPr bwMode="auto">
          <a:xfrm>
            <a:off x="4874005" y="3962400"/>
            <a:ext cx="1002951" cy="845536"/>
          </a:xfrm>
          <a:prstGeom prst="rightArrow">
            <a:avLst>
              <a:gd name="adj1" fmla="val 50000"/>
              <a:gd name="adj2" fmla="val 34830"/>
            </a:avLst>
          </a:prstGeom>
          <a:noFill/>
          <a:ln w="25400">
            <a:solidFill>
              <a:srgbClr val="FF99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AutoShape 5"/>
          <p:cNvSpPr>
            <a:spLocks noChangeArrowheads="1"/>
          </p:cNvSpPr>
          <p:nvPr/>
        </p:nvSpPr>
        <p:spPr bwMode="auto">
          <a:xfrm>
            <a:off x="7794256" y="3955386"/>
            <a:ext cx="1003856" cy="845536"/>
          </a:xfrm>
          <a:prstGeom prst="rightArrow">
            <a:avLst>
              <a:gd name="adj1" fmla="val 50000"/>
              <a:gd name="adj2" fmla="val 34862"/>
            </a:avLst>
          </a:prstGeom>
          <a:noFill/>
          <a:ln w="25400">
            <a:solidFill>
              <a:srgbClr val="FF99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2676401" y="2210141"/>
            <a:ext cx="3939455" cy="3770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Body (nervous- mental system)</a:t>
            </a:r>
            <a:endParaRPr kumimoji="0" lang="en-US" sz="44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a:spLocks noChangeArrowheads="1"/>
          </p:cNvSpPr>
          <p:nvPr/>
        </p:nvSpPr>
        <p:spPr bwMode="auto">
          <a:xfrm>
            <a:off x="3082465" y="3908648"/>
            <a:ext cx="1030082" cy="2825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Attention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2683636" y="3276621"/>
            <a:ext cx="528155" cy="1910953"/>
          </a:xfrm>
          <a:prstGeom prst="rect">
            <a:avLst/>
          </a:prstGeom>
          <a:solidFill>
            <a:srgbClr val="FFFFFF"/>
          </a:solidFill>
          <a:ln w="9525">
            <a:solidFill>
              <a:srgbClr val="000000"/>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Sense (Ear, Eye)</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a:spLocks noChangeArrowheads="1"/>
          </p:cNvSpPr>
          <p:nvPr/>
        </p:nvSpPr>
        <p:spPr bwMode="auto">
          <a:xfrm>
            <a:off x="238208" y="3809860"/>
            <a:ext cx="1904612" cy="4567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External</a:t>
            </a:r>
            <a:r>
              <a:rPr kumimoji="0" lang="en-US" sz="1200" b="0" i="0" u="none" strike="noStrike" cap="none" normalizeH="0" baseline="0" dirty="0" smtClean="0">
                <a:ln>
                  <a:noFill/>
                </a:ln>
                <a:solidFill>
                  <a:srgbClr val="0000FF"/>
                </a:solidFill>
                <a:effectLst/>
                <a:latin typeface="Times New Roman" pitchFamily="18" charset="0"/>
                <a:ea typeface="Arial" pitchFamily="34" charset="0"/>
                <a:cs typeface="Arial" pitchFamily="34" charset="0"/>
              </a:rPr>
              <a:t> </a:t>
            </a:r>
            <a:r>
              <a:rPr kumimoji="0" lang="en-US" b="0" i="0" u="none" strike="noStrike" cap="none" normalizeH="0" baseline="0" dirty="0" smtClean="0">
                <a:ln>
                  <a:noFill/>
                </a:ln>
                <a:solidFill>
                  <a:srgbClr val="0000FF"/>
                </a:solidFill>
                <a:effectLst/>
                <a:latin typeface="Times New Roman" pitchFamily="18" charset="0"/>
                <a:ea typeface="Arial" pitchFamily="34" charset="0"/>
                <a:cs typeface="Arial" pitchFamily="34" charset="0"/>
              </a:rPr>
              <a:t>stimulus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0"/>
          <p:cNvSpPr>
            <a:spLocks noChangeArrowheads="1"/>
          </p:cNvSpPr>
          <p:nvPr/>
        </p:nvSpPr>
        <p:spPr bwMode="auto">
          <a:xfrm>
            <a:off x="2605860" y="2659465"/>
            <a:ext cx="5263459" cy="3207936"/>
          </a:xfrm>
          <a:prstGeom prst="rect">
            <a:avLst/>
          </a:prstGeom>
          <a:noFill/>
          <a:ln w="9525">
            <a:solidFill>
              <a:srgbClr val="00B05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AutoShape 11"/>
          <p:cNvSpPr>
            <a:spLocks noChangeArrowheads="1"/>
          </p:cNvSpPr>
          <p:nvPr/>
        </p:nvSpPr>
        <p:spPr bwMode="auto">
          <a:xfrm>
            <a:off x="3978700" y="3838541"/>
            <a:ext cx="903470" cy="962381"/>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3" name="Group 12"/>
          <p:cNvGrpSpPr>
            <a:grpSpLocks/>
          </p:cNvGrpSpPr>
          <p:nvPr/>
        </p:nvGrpSpPr>
        <p:grpSpPr bwMode="auto">
          <a:xfrm>
            <a:off x="4412800" y="2863413"/>
            <a:ext cx="2633538" cy="966630"/>
            <a:chOff x="3548" y="6760"/>
            <a:chExt cx="2766" cy="918"/>
          </a:xfrm>
        </p:grpSpPr>
        <p:cxnSp>
          <p:nvCxnSpPr>
            <p:cNvPr id="14" name="AutoShape 13"/>
            <p:cNvCxnSpPr>
              <a:cxnSpLocks noChangeShapeType="1"/>
            </p:cNvCxnSpPr>
            <p:nvPr/>
          </p:nvCxnSpPr>
          <p:spPr bwMode="auto">
            <a:xfrm flipV="1">
              <a:off x="6314" y="6760"/>
              <a:ext cx="0" cy="176"/>
            </a:xfrm>
            <a:prstGeom prst="straightConnector1">
              <a:avLst/>
            </a:prstGeom>
            <a:ln>
              <a:headEnd/>
              <a:tailEnd/>
            </a:ln>
          </p:spPr>
          <p:style>
            <a:lnRef idx="2">
              <a:schemeClr val="dk1"/>
            </a:lnRef>
            <a:fillRef idx="0">
              <a:schemeClr val="dk1"/>
            </a:fillRef>
            <a:effectRef idx="1">
              <a:schemeClr val="dk1"/>
            </a:effectRef>
            <a:fontRef idx="minor">
              <a:schemeClr val="tx1"/>
            </a:fontRef>
          </p:style>
        </p:cxnSp>
        <p:cxnSp>
          <p:nvCxnSpPr>
            <p:cNvPr id="15" name="AutoShape 14"/>
            <p:cNvCxnSpPr>
              <a:cxnSpLocks noChangeShapeType="1"/>
            </p:cNvCxnSpPr>
            <p:nvPr/>
          </p:nvCxnSpPr>
          <p:spPr bwMode="auto">
            <a:xfrm flipH="1">
              <a:off x="3548" y="6760"/>
              <a:ext cx="2765" cy="0"/>
            </a:xfrm>
            <a:prstGeom prst="straightConnector1">
              <a:avLst/>
            </a:prstGeom>
            <a:ln>
              <a:headEnd/>
              <a:tailEnd/>
            </a:ln>
          </p:spPr>
          <p:style>
            <a:lnRef idx="2">
              <a:schemeClr val="dk1"/>
            </a:lnRef>
            <a:fillRef idx="0">
              <a:schemeClr val="dk1"/>
            </a:fillRef>
            <a:effectRef idx="1">
              <a:schemeClr val="dk1"/>
            </a:effectRef>
            <a:fontRef idx="minor">
              <a:schemeClr val="tx1"/>
            </a:fontRef>
          </p:style>
        </p:cxnSp>
        <p:cxnSp>
          <p:nvCxnSpPr>
            <p:cNvPr id="16" name="AutoShape 15"/>
            <p:cNvCxnSpPr>
              <a:cxnSpLocks noChangeShapeType="1"/>
            </p:cNvCxnSpPr>
            <p:nvPr/>
          </p:nvCxnSpPr>
          <p:spPr bwMode="auto">
            <a:xfrm>
              <a:off x="3548" y="6760"/>
              <a:ext cx="0" cy="918"/>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grpSp>
      <p:cxnSp>
        <p:nvCxnSpPr>
          <p:cNvPr id="17" name="AutoShape 16"/>
          <p:cNvCxnSpPr>
            <a:cxnSpLocks noChangeShapeType="1"/>
          </p:cNvCxnSpPr>
          <p:nvPr/>
        </p:nvCxnSpPr>
        <p:spPr bwMode="auto">
          <a:xfrm flipV="1">
            <a:off x="314175" y="4260246"/>
            <a:ext cx="2242848" cy="7436"/>
          </a:xfrm>
          <a:prstGeom prst="straightConnector1">
            <a:avLst/>
          </a:prstGeom>
          <a:noFill/>
          <a:ln w="127000">
            <a:solidFill>
              <a:srgbClr val="0000FF"/>
            </a:solidFill>
            <a:round/>
            <a:headEnd/>
            <a:tailEnd type="triangle" w="med" len="med"/>
          </a:ln>
        </p:spPr>
      </p:cxnSp>
      <p:sp>
        <p:nvSpPr>
          <p:cNvPr id="18" name="Rectangle 17"/>
          <p:cNvSpPr>
            <a:spLocks noChangeArrowheads="1"/>
          </p:cNvSpPr>
          <p:nvPr/>
        </p:nvSpPr>
        <p:spPr bwMode="auto">
          <a:xfrm>
            <a:off x="5080228" y="2982383"/>
            <a:ext cx="2714027" cy="26938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Oval 18"/>
          <p:cNvSpPr>
            <a:spLocks noChangeArrowheads="1"/>
          </p:cNvSpPr>
          <p:nvPr/>
        </p:nvSpPr>
        <p:spPr bwMode="auto">
          <a:xfrm>
            <a:off x="6021682" y="3008938"/>
            <a:ext cx="857347" cy="964505"/>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Oval 19"/>
          <p:cNvSpPr>
            <a:spLocks noChangeArrowheads="1"/>
          </p:cNvSpPr>
          <p:nvPr/>
        </p:nvSpPr>
        <p:spPr bwMode="auto">
          <a:xfrm>
            <a:off x="6907969" y="4639462"/>
            <a:ext cx="859156" cy="96344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Oval 20"/>
          <p:cNvSpPr>
            <a:spLocks noChangeArrowheads="1"/>
          </p:cNvSpPr>
          <p:nvPr/>
        </p:nvSpPr>
        <p:spPr bwMode="auto">
          <a:xfrm>
            <a:off x="5135395" y="4655396"/>
            <a:ext cx="857347" cy="962381"/>
          </a:xfrm>
          <a:prstGeom prst="ellipse">
            <a:avLst/>
          </a:prstGeom>
          <a:noFill/>
          <a:ln w="15875">
            <a:solidFill>
              <a:srgbClr val="FF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2" name="AutoShape 21"/>
          <p:cNvCxnSpPr>
            <a:cxnSpLocks noChangeShapeType="1"/>
            <a:stCxn id="21" idx="6"/>
            <a:endCxn id="20" idx="2"/>
          </p:cNvCxnSpPr>
          <p:nvPr/>
        </p:nvCxnSpPr>
        <p:spPr bwMode="auto">
          <a:xfrm flipV="1">
            <a:off x="6003594" y="5121715"/>
            <a:ext cx="904374" cy="14871"/>
          </a:xfrm>
          <a:prstGeom prst="straightConnector1">
            <a:avLst/>
          </a:prstGeom>
          <a:ln>
            <a:headEnd type="triangle" w="med" len="med"/>
            <a:tailEnd type="triangle" w="med" len="med"/>
          </a:ln>
        </p:spPr>
        <p:style>
          <a:lnRef idx="2">
            <a:schemeClr val="dk1"/>
          </a:lnRef>
          <a:fillRef idx="0">
            <a:schemeClr val="dk1"/>
          </a:fillRef>
          <a:effectRef idx="1">
            <a:schemeClr val="dk1"/>
          </a:effectRef>
          <a:fontRef idx="minor">
            <a:schemeClr val="tx1"/>
          </a:fontRef>
        </p:style>
      </p:cxnSp>
      <p:cxnSp>
        <p:nvCxnSpPr>
          <p:cNvPr id="23" name="AutoShape 22"/>
          <p:cNvCxnSpPr>
            <a:cxnSpLocks noChangeShapeType="1"/>
            <a:stCxn id="21" idx="0"/>
            <a:endCxn id="19" idx="3"/>
          </p:cNvCxnSpPr>
          <p:nvPr/>
        </p:nvCxnSpPr>
        <p:spPr bwMode="auto">
          <a:xfrm flipV="1">
            <a:off x="5564068" y="3848101"/>
            <a:ext cx="583321" cy="794548"/>
          </a:xfrm>
          <a:prstGeom prst="straightConnector1">
            <a:avLst/>
          </a:prstGeom>
          <a:ln>
            <a:headEnd type="triangle" w="med" len="med"/>
            <a:tailEnd type="triangle" w="med" len="med"/>
          </a:ln>
        </p:spPr>
        <p:style>
          <a:lnRef idx="2">
            <a:schemeClr val="dk1"/>
          </a:lnRef>
          <a:fillRef idx="0">
            <a:schemeClr val="dk1"/>
          </a:fillRef>
          <a:effectRef idx="1">
            <a:schemeClr val="dk1"/>
          </a:effectRef>
          <a:fontRef idx="minor">
            <a:schemeClr val="tx1"/>
          </a:fontRef>
        </p:style>
      </p:cxnSp>
      <p:cxnSp>
        <p:nvCxnSpPr>
          <p:cNvPr id="24" name="AutoShape 23"/>
          <p:cNvCxnSpPr>
            <a:cxnSpLocks noChangeShapeType="1"/>
            <a:stCxn id="20" idx="0"/>
            <a:endCxn id="19" idx="5"/>
          </p:cNvCxnSpPr>
          <p:nvPr/>
        </p:nvCxnSpPr>
        <p:spPr bwMode="auto">
          <a:xfrm flipH="1" flipV="1">
            <a:off x="6753321" y="3848101"/>
            <a:ext cx="584226" cy="791362"/>
          </a:xfrm>
          <a:prstGeom prst="straightConnector1">
            <a:avLst/>
          </a:prstGeom>
          <a:ln>
            <a:headEnd type="triangle" w="med" len="med"/>
            <a:tailEnd type="triangle" w="med" len="med"/>
          </a:ln>
        </p:spPr>
        <p:style>
          <a:lnRef idx="2">
            <a:schemeClr val="dk1"/>
          </a:lnRef>
          <a:fillRef idx="0">
            <a:schemeClr val="dk1"/>
          </a:fillRef>
          <a:effectRef idx="1">
            <a:schemeClr val="dk1"/>
          </a:effectRef>
          <a:fontRef idx="minor">
            <a:schemeClr val="tx1"/>
          </a:fontRef>
        </p:style>
      </p:cxnSp>
      <p:sp>
        <p:nvSpPr>
          <p:cNvPr id="25" name="Rectangle 24"/>
          <p:cNvSpPr>
            <a:spLocks noChangeArrowheads="1"/>
          </p:cNvSpPr>
          <p:nvPr/>
        </p:nvSpPr>
        <p:spPr bwMode="auto">
          <a:xfrm>
            <a:off x="5291852" y="5260867"/>
            <a:ext cx="514589" cy="3845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5"/>
          <p:cNvSpPr>
            <a:spLocks noChangeArrowheads="1"/>
          </p:cNvSpPr>
          <p:nvPr/>
        </p:nvSpPr>
        <p:spPr bwMode="auto">
          <a:xfrm>
            <a:off x="6180852" y="3613348"/>
            <a:ext cx="515493" cy="3845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6"/>
          <p:cNvSpPr>
            <a:spLocks noChangeArrowheads="1"/>
          </p:cNvSpPr>
          <p:nvPr/>
        </p:nvSpPr>
        <p:spPr bwMode="auto">
          <a:xfrm>
            <a:off x="5869747" y="3268123"/>
            <a:ext cx="1175687" cy="447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Cognition</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27"/>
          <p:cNvSpPr>
            <a:spLocks noChangeArrowheads="1"/>
          </p:cNvSpPr>
          <p:nvPr/>
        </p:nvSpPr>
        <p:spPr bwMode="auto">
          <a:xfrm>
            <a:off x="4962660" y="4963443"/>
            <a:ext cx="1175687" cy="447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Emotion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28"/>
          <p:cNvSpPr>
            <a:spLocks noChangeArrowheads="1"/>
          </p:cNvSpPr>
          <p:nvPr/>
        </p:nvSpPr>
        <p:spPr bwMode="auto">
          <a:xfrm>
            <a:off x="6753321" y="4924140"/>
            <a:ext cx="1175687" cy="447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Genetics</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9"/>
          <p:cNvSpPr>
            <a:spLocks noChangeArrowheads="1"/>
          </p:cNvSpPr>
          <p:nvPr/>
        </p:nvSpPr>
        <p:spPr bwMode="auto">
          <a:xfrm>
            <a:off x="3819556" y="4025493"/>
            <a:ext cx="1175687" cy="447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Heart</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30"/>
          <p:cNvSpPr>
            <a:spLocks noChangeArrowheads="1"/>
          </p:cNvSpPr>
          <p:nvPr/>
        </p:nvSpPr>
        <p:spPr bwMode="auto">
          <a:xfrm>
            <a:off x="7673069" y="4200761"/>
            <a:ext cx="1175687" cy="447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Behavior</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32" name="AutoShape 31"/>
          <p:cNvCxnSpPr>
            <a:cxnSpLocks noChangeShapeType="1"/>
          </p:cNvCxnSpPr>
          <p:nvPr/>
        </p:nvCxnSpPr>
        <p:spPr bwMode="auto">
          <a:xfrm>
            <a:off x="3211791" y="4284677"/>
            <a:ext cx="804893" cy="0"/>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sp>
        <p:nvSpPr>
          <p:cNvPr id="33" name="AutoShape 32"/>
          <p:cNvSpPr>
            <a:spLocks noChangeArrowheads="1"/>
          </p:cNvSpPr>
          <p:nvPr/>
        </p:nvSpPr>
        <p:spPr bwMode="auto">
          <a:xfrm>
            <a:off x="7185612" y="2141096"/>
            <a:ext cx="379837" cy="797735"/>
          </a:xfrm>
          <a:prstGeom prst="downArrow">
            <a:avLst>
              <a:gd name="adj1" fmla="val 50000"/>
              <a:gd name="adj2" fmla="val 44702"/>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 name="Text Box 33"/>
          <p:cNvSpPr txBox="1">
            <a:spLocks noChangeArrowheads="1"/>
          </p:cNvSpPr>
          <p:nvPr/>
        </p:nvSpPr>
        <p:spPr bwMode="auto">
          <a:xfrm>
            <a:off x="6486530" y="1752320"/>
            <a:ext cx="1752677" cy="46738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Temptation</a:t>
            </a:r>
            <a:endParaRPr kumimoji="0" lang="en-US" sz="12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Rectangle 34"/>
          <p:cNvSpPr/>
          <p:nvPr/>
        </p:nvSpPr>
        <p:spPr>
          <a:xfrm>
            <a:off x="3133756" y="6172200"/>
            <a:ext cx="4724400" cy="369332"/>
          </a:xfrm>
          <a:prstGeom prst="rect">
            <a:avLst/>
          </a:prstGeom>
        </p:spPr>
        <p:txBody>
          <a:bodyPr wrap="square">
            <a:spAutoFit/>
          </a:bodyPr>
          <a:lstStyle/>
          <a:p>
            <a:r>
              <a:rPr lang="en-US" b="1" dirty="0" smtClean="0">
                <a:latin typeface="Times New Roman" pitchFamily="18" charset="0"/>
                <a:cs typeface="Times New Roman" pitchFamily="18" charset="0"/>
              </a:rPr>
              <a:t>Respondent (passive) model of human</a:t>
            </a:r>
            <a:endParaRPr lang="en-US" dirty="0">
              <a:latin typeface="Times New Roman" pitchFamily="18" charset="0"/>
              <a:cs typeface="Times New Roman" pitchFamily="18" charset="0"/>
            </a:endParaRPr>
          </a:p>
        </p:txBody>
      </p:sp>
      <p:sp>
        <p:nvSpPr>
          <p:cNvPr id="36" name="Title 1"/>
          <p:cNvSpPr txBox="1">
            <a:spLocks/>
          </p:cNvSpPr>
          <p:nvPr/>
        </p:nvSpPr>
        <p:spPr>
          <a:xfrm>
            <a:off x="771556" y="274638"/>
            <a:ext cx="8229600" cy="1143000"/>
          </a:xfrm>
          <a:prstGeom prst="rect">
            <a:avLst/>
          </a:prstGeom>
        </p:spPr>
        <p:txBody>
          <a:bodyPr>
            <a:normAutofit/>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1. INTRODUCTION</a:t>
            </a:r>
            <a:endParaRPr kumimoji="0" lang="en-US" sz="4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xmlns="" val="135950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0-#ppt_w/2"/>
                                          </p:val>
                                        </p:tav>
                                        <p:tav tm="100000">
                                          <p:val>
                                            <p:strVal val="#ppt_x"/>
                                          </p:val>
                                        </p:tav>
                                      </p:tavLst>
                                    </p:anim>
                                    <p:anim calcmode="lin" valueType="num">
                                      <p:cBhvr additive="base">
                                        <p:cTn id="8" dur="2000" fill="hold"/>
                                        <p:tgtEl>
                                          <p:spTgt spid="10"/>
                                        </p:tgtEl>
                                        <p:attrNameLst>
                                          <p:attrName>ppt_y</p:attrName>
                                        </p:attrNameLst>
                                      </p:cBhvr>
                                      <p:tavLst>
                                        <p:tav tm="0">
                                          <p:val>
                                            <p:strVal val="#ppt_y"/>
                                          </p:val>
                                        </p:tav>
                                        <p:tav tm="100000">
                                          <p:val>
                                            <p:strVal val="#ppt_y"/>
                                          </p:val>
                                        </p:tav>
                                      </p:tavLst>
                                    </p:anim>
                                  </p:childTnLst>
                                </p:cTn>
                              </p:par>
                              <p:par>
                                <p:cTn id="9" presetID="7" presetClass="entr" presetSubtype="8"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2000" fill="hold"/>
                                        <p:tgtEl>
                                          <p:spTgt spid="17"/>
                                        </p:tgtEl>
                                        <p:attrNameLst>
                                          <p:attrName>ppt_x</p:attrName>
                                        </p:attrNameLst>
                                      </p:cBhvr>
                                      <p:tavLst>
                                        <p:tav tm="0">
                                          <p:val>
                                            <p:strVal val="0-#ppt_w/2"/>
                                          </p:val>
                                        </p:tav>
                                        <p:tav tm="100000">
                                          <p:val>
                                            <p:strVal val="#ppt_x"/>
                                          </p:val>
                                        </p:tav>
                                      </p:tavLst>
                                    </p:anim>
                                    <p:anim calcmode="lin" valueType="num">
                                      <p:cBhvr additive="base">
                                        <p:cTn id="12" dur="2000" fill="hold"/>
                                        <p:tgtEl>
                                          <p:spTgt spid="17"/>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6"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ircle(in)">
                                      <p:cBhvr>
                                        <p:cTn id="16" dur="2000"/>
                                        <p:tgtEl>
                                          <p:spTgt spid="9"/>
                                        </p:tgtEl>
                                      </p:cBhvr>
                                    </p:animEffect>
                                  </p:childTnLst>
                                </p:cTn>
                              </p:par>
                            </p:childTnLst>
                          </p:cTn>
                        </p:par>
                        <p:par>
                          <p:cTn id="17" fill="hold">
                            <p:stCondLst>
                              <p:cond delay="4000"/>
                            </p:stCondLst>
                            <p:childTnLst>
                              <p:par>
                                <p:cTn id="18" presetID="7" presetClass="entr" presetSubtype="8" fill="hold" nodeType="afterEffect">
                                  <p:stCondLst>
                                    <p:cond delay="0"/>
                                  </p:stCondLst>
                                  <p:childTnLst>
                                    <p:set>
                                      <p:cBhvr>
                                        <p:cTn id="19" dur="1" fill="hold">
                                          <p:stCondLst>
                                            <p:cond delay="0"/>
                                          </p:stCondLst>
                                        </p:cTn>
                                        <p:tgtEl>
                                          <p:spTgt spid="32"/>
                                        </p:tgtEl>
                                        <p:attrNameLst>
                                          <p:attrName>style.visibility</p:attrName>
                                        </p:attrNameLst>
                                      </p:cBhvr>
                                      <p:to>
                                        <p:strVal val="visible"/>
                                      </p:to>
                                    </p:set>
                                    <p:anim calcmode="lin" valueType="num">
                                      <p:cBhvr additive="base">
                                        <p:cTn id="20" dur="2000" fill="hold"/>
                                        <p:tgtEl>
                                          <p:spTgt spid="32"/>
                                        </p:tgtEl>
                                        <p:attrNameLst>
                                          <p:attrName>ppt_x</p:attrName>
                                        </p:attrNameLst>
                                      </p:cBhvr>
                                      <p:tavLst>
                                        <p:tav tm="0">
                                          <p:val>
                                            <p:strVal val="0-#ppt_w/2"/>
                                          </p:val>
                                        </p:tav>
                                        <p:tav tm="100000">
                                          <p:val>
                                            <p:strVal val="#ppt_x"/>
                                          </p:val>
                                        </p:tav>
                                      </p:tavLst>
                                    </p:anim>
                                    <p:anim calcmode="lin" valueType="num">
                                      <p:cBhvr additive="base">
                                        <p:cTn id="21" dur="2000" fill="hold"/>
                                        <p:tgtEl>
                                          <p:spTgt spid="32"/>
                                        </p:tgtEl>
                                        <p:attrNameLst>
                                          <p:attrName>ppt_y</p:attrName>
                                        </p:attrNameLst>
                                      </p:cBhvr>
                                      <p:tavLst>
                                        <p:tav tm="0">
                                          <p:val>
                                            <p:strVal val="#ppt_y"/>
                                          </p:val>
                                        </p:tav>
                                        <p:tav tm="100000">
                                          <p:val>
                                            <p:strVal val="#ppt_y"/>
                                          </p:val>
                                        </p:tav>
                                      </p:tavLst>
                                    </p:anim>
                                  </p:childTnLst>
                                </p:cTn>
                              </p:par>
                              <p:par>
                                <p:cTn id="22" presetID="7" presetClass="entr" presetSubtype="8"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2000" fill="hold"/>
                                        <p:tgtEl>
                                          <p:spTgt spid="8"/>
                                        </p:tgtEl>
                                        <p:attrNameLst>
                                          <p:attrName>ppt_x</p:attrName>
                                        </p:attrNameLst>
                                      </p:cBhvr>
                                      <p:tavLst>
                                        <p:tav tm="0">
                                          <p:val>
                                            <p:strVal val="0-#ppt_w/2"/>
                                          </p:val>
                                        </p:tav>
                                        <p:tav tm="100000">
                                          <p:val>
                                            <p:strVal val="#ppt_x"/>
                                          </p:val>
                                        </p:tav>
                                      </p:tavLst>
                                    </p:anim>
                                    <p:anim calcmode="lin" valueType="num">
                                      <p:cBhvr additive="base">
                                        <p:cTn id="25" dur="2000" fill="hold"/>
                                        <p:tgtEl>
                                          <p:spTgt spid="8"/>
                                        </p:tgtEl>
                                        <p:attrNameLst>
                                          <p:attrName>ppt_y</p:attrName>
                                        </p:attrNameLst>
                                      </p:cBhvr>
                                      <p:tavLst>
                                        <p:tav tm="0">
                                          <p:val>
                                            <p:strVal val="#ppt_y"/>
                                          </p:val>
                                        </p:tav>
                                        <p:tav tm="100000">
                                          <p:val>
                                            <p:strVal val="#ppt_y"/>
                                          </p:val>
                                        </p:tav>
                                      </p:tavLst>
                                    </p:anim>
                                  </p:childTnLst>
                                </p:cTn>
                              </p:par>
                            </p:childTnLst>
                          </p:cTn>
                        </p:par>
                        <p:par>
                          <p:cTn id="26" fill="hold">
                            <p:stCondLst>
                              <p:cond delay="6000"/>
                            </p:stCondLst>
                            <p:childTnLst>
                              <p:par>
                                <p:cTn id="27" presetID="25"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10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30" dur="10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31" dur="1000" accel="50000" fill="hold">
                                          <p:stCondLst>
                                            <p:cond delay="1000"/>
                                          </p:stCondLst>
                                        </p:cTn>
                                        <p:tgtEl>
                                          <p:spTgt spid="12"/>
                                        </p:tgtEl>
                                        <p:attrNameLst>
                                          <p:attrName>ppt_w</p:attrName>
                                        </p:attrNameLst>
                                      </p:cBhvr>
                                      <p:tavLst>
                                        <p:tav tm="0">
                                          <p:val>
                                            <p:strVal val="#ppt_w*.05"/>
                                          </p:val>
                                        </p:tav>
                                        <p:tav tm="100000">
                                          <p:val>
                                            <p:strVal val="#ppt_w"/>
                                          </p:val>
                                        </p:tav>
                                      </p:tavLst>
                                    </p:anim>
                                    <p:anim calcmode="lin" valueType="num">
                                      <p:cBhvr>
                                        <p:cTn id="32" dur="2000" fill="hold"/>
                                        <p:tgtEl>
                                          <p:spTgt spid="12"/>
                                        </p:tgtEl>
                                        <p:attrNameLst>
                                          <p:attrName>ppt_h</p:attrName>
                                        </p:attrNameLst>
                                      </p:cBhvr>
                                      <p:tavLst>
                                        <p:tav tm="0">
                                          <p:val>
                                            <p:strVal val="#ppt_h"/>
                                          </p:val>
                                        </p:tav>
                                        <p:tav tm="100000">
                                          <p:val>
                                            <p:strVal val="#ppt_h"/>
                                          </p:val>
                                        </p:tav>
                                      </p:tavLst>
                                    </p:anim>
                                    <p:anim calcmode="lin" valueType="num">
                                      <p:cBhvr>
                                        <p:cTn id="33" dur="10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34" dur="10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35" dur="1000" accel="50000" fill="hold">
                                          <p:stCondLst>
                                            <p:cond delay="1000"/>
                                          </p:stCondLst>
                                        </p:cTn>
                                        <p:tgtEl>
                                          <p:spTgt spid="12"/>
                                        </p:tgtEl>
                                        <p:attrNameLst>
                                          <p:attrName>ppt_y</p:attrName>
                                        </p:attrNameLst>
                                      </p:cBhvr>
                                      <p:tavLst>
                                        <p:tav tm="0">
                                          <p:val>
                                            <p:strVal val="#ppt_y+.1"/>
                                          </p:val>
                                        </p:tav>
                                        <p:tav tm="100000">
                                          <p:val>
                                            <p:strVal val="#ppt_y"/>
                                          </p:val>
                                        </p:tav>
                                      </p:tavLst>
                                    </p:anim>
                                    <p:animEffect transition="in" filter="fade">
                                      <p:cBhvr>
                                        <p:cTn id="36" dur="2000" decel="50000">
                                          <p:stCondLst>
                                            <p:cond delay="0"/>
                                          </p:stCondLst>
                                        </p:cTn>
                                        <p:tgtEl>
                                          <p:spTgt spid="12"/>
                                        </p:tgtEl>
                                      </p:cBhvr>
                                    </p:animEffect>
                                  </p:childTnLst>
                                </p:cTn>
                              </p:par>
                              <p:par>
                                <p:cTn id="37" presetID="25"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p:cTn id="39" dur="1000" decel="50000" fill="hold">
                                          <p:stCondLst>
                                            <p:cond delay="0"/>
                                          </p:stCondLst>
                                        </p:cTn>
                                        <p:tgtEl>
                                          <p:spTgt spid="30"/>
                                        </p:tgtEl>
                                        <p:attrNameLst>
                                          <p:attrName>style.rotation</p:attrName>
                                        </p:attrNameLst>
                                      </p:cBhvr>
                                      <p:tavLst>
                                        <p:tav tm="0">
                                          <p:val>
                                            <p:fltVal val="-90"/>
                                          </p:val>
                                        </p:tav>
                                        <p:tav tm="100000">
                                          <p:val>
                                            <p:fltVal val="0"/>
                                          </p:val>
                                        </p:tav>
                                      </p:tavLst>
                                    </p:anim>
                                    <p:anim calcmode="lin" valueType="num">
                                      <p:cBhvr>
                                        <p:cTn id="40" dur="1000" decel="50000" fill="hold">
                                          <p:stCondLst>
                                            <p:cond delay="0"/>
                                          </p:stCondLst>
                                        </p:cTn>
                                        <p:tgtEl>
                                          <p:spTgt spid="30"/>
                                        </p:tgtEl>
                                        <p:attrNameLst>
                                          <p:attrName>ppt_w</p:attrName>
                                        </p:attrNameLst>
                                      </p:cBhvr>
                                      <p:tavLst>
                                        <p:tav tm="0">
                                          <p:val>
                                            <p:strVal val="#ppt_w"/>
                                          </p:val>
                                        </p:tav>
                                        <p:tav tm="100000">
                                          <p:val>
                                            <p:strVal val="#ppt_w*.05"/>
                                          </p:val>
                                        </p:tav>
                                      </p:tavLst>
                                    </p:anim>
                                    <p:anim calcmode="lin" valueType="num">
                                      <p:cBhvr>
                                        <p:cTn id="41" dur="1000" accel="50000" fill="hold">
                                          <p:stCondLst>
                                            <p:cond delay="1000"/>
                                          </p:stCondLst>
                                        </p:cTn>
                                        <p:tgtEl>
                                          <p:spTgt spid="30"/>
                                        </p:tgtEl>
                                        <p:attrNameLst>
                                          <p:attrName>ppt_w</p:attrName>
                                        </p:attrNameLst>
                                      </p:cBhvr>
                                      <p:tavLst>
                                        <p:tav tm="0">
                                          <p:val>
                                            <p:strVal val="#ppt_w*.05"/>
                                          </p:val>
                                        </p:tav>
                                        <p:tav tm="100000">
                                          <p:val>
                                            <p:strVal val="#ppt_w"/>
                                          </p:val>
                                        </p:tav>
                                      </p:tavLst>
                                    </p:anim>
                                    <p:anim calcmode="lin" valueType="num">
                                      <p:cBhvr>
                                        <p:cTn id="42" dur="2000" fill="hold"/>
                                        <p:tgtEl>
                                          <p:spTgt spid="30"/>
                                        </p:tgtEl>
                                        <p:attrNameLst>
                                          <p:attrName>ppt_h</p:attrName>
                                        </p:attrNameLst>
                                      </p:cBhvr>
                                      <p:tavLst>
                                        <p:tav tm="0">
                                          <p:val>
                                            <p:strVal val="#ppt_h"/>
                                          </p:val>
                                        </p:tav>
                                        <p:tav tm="100000">
                                          <p:val>
                                            <p:strVal val="#ppt_h"/>
                                          </p:val>
                                        </p:tav>
                                      </p:tavLst>
                                    </p:anim>
                                    <p:anim calcmode="lin" valueType="num">
                                      <p:cBhvr>
                                        <p:cTn id="43" dur="1000" decel="50000" fill="hold">
                                          <p:stCondLst>
                                            <p:cond delay="0"/>
                                          </p:stCondLst>
                                        </p:cTn>
                                        <p:tgtEl>
                                          <p:spTgt spid="30"/>
                                        </p:tgtEl>
                                        <p:attrNameLst>
                                          <p:attrName>ppt_x</p:attrName>
                                        </p:attrNameLst>
                                      </p:cBhvr>
                                      <p:tavLst>
                                        <p:tav tm="0">
                                          <p:val>
                                            <p:strVal val="#ppt_x+.4"/>
                                          </p:val>
                                        </p:tav>
                                        <p:tav tm="100000">
                                          <p:val>
                                            <p:strVal val="#ppt_x"/>
                                          </p:val>
                                        </p:tav>
                                      </p:tavLst>
                                    </p:anim>
                                    <p:anim calcmode="lin" valueType="num">
                                      <p:cBhvr>
                                        <p:cTn id="44" dur="1000" decel="50000" fill="hold">
                                          <p:stCondLst>
                                            <p:cond delay="0"/>
                                          </p:stCondLst>
                                        </p:cTn>
                                        <p:tgtEl>
                                          <p:spTgt spid="30"/>
                                        </p:tgtEl>
                                        <p:attrNameLst>
                                          <p:attrName>ppt_y</p:attrName>
                                        </p:attrNameLst>
                                      </p:cBhvr>
                                      <p:tavLst>
                                        <p:tav tm="0">
                                          <p:val>
                                            <p:strVal val="#ppt_y-.2"/>
                                          </p:val>
                                        </p:tav>
                                        <p:tav tm="100000">
                                          <p:val>
                                            <p:strVal val="#ppt_y+.1"/>
                                          </p:val>
                                        </p:tav>
                                      </p:tavLst>
                                    </p:anim>
                                    <p:anim calcmode="lin" valueType="num">
                                      <p:cBhvr>
                                        <p:cTn id="45" dur="1000" accel="50000" fill="hold">
                                          <p:stCondLst>
                                            <p:cond delay="1000"/>
                                          </p:stCondLst>
                                        </p:cTn>
                                        <p:tgtEl>
                                          <p:spTgt spid="30"/>
                                        </p:tgtEl>
                                        <p:attrNameLst>
                                          <p:attrName>ppt_y</p:attrName>
                                        </p:attrNameLst>
                                      </p:cBhvr>
                                      <p:tavLst>
                                        <p:tav tm="0">
                                          <p:val>
                                            <p:strVal val="#ppt_y+.1"/>
                                          </p:val>
                                        </p:tav>
                                        <p:tav tm="100000">
                                          <p:val>
                                            <p:strVal val="#ppt_y"/>
                                          </p:val>
                                        </p:tav>
                                      </p:tavLst>
                                    </p:anim>
                                    <p:animEffect transition="in" filter="fade">
                                      <p:cBhvr>
                                        <p:cTn id="46" dur="2000" decel="50000">
                                          <p:stCondLst>
                                            <p:cond delay="0"/>
                                          </p:stCondLst>
                                        </p:cTn>
                                        <p:tgtEl>
                                          <p:spTgt spid="30"/>
                                        </p:tgtEl>
                                      </p:cBhvr>
                                    </p:animEffect>
                                  </p:childTnLst>
                                </p:cTn>
                              </p:par>
                            </p:childTnLst>
                          </p:cTn>
                        </p:par>
                        <p:par>
                          <p:cTn id="47" fill="hold">
                            <p:stCondLst>
                              <p:cond delay="8000"/>
                            </p:stCondLst>
                            <p:childTnLst>
                              <p:par>
                                <p:cTn id="48" presetID="4" presetClass="entr" presetSubtype="16" fill="hold" grpId="0"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box(in)">
                                      <p:cBhvr>
                                        <p:cTn id="50" dur="2000"/>
                                        <p:tgtEl>
                                          <p:spTgt spid="11"/>
                                        </p:tgtEl>
                                      </p:cBhvr>
                                    </p:animEffect>
                                  </p:childTnLst>
                                </p:cTn>
                              </p:par>
                            </p:childTnLst>
                          </p:cTn>
                        </p:par>
                        <p:par>
                          <p:cTn id="51" fill="hold">
                            <p:stCondLst>
                              <p:cond delay="10000"/>
                            </p:stCondLst>
                            <p:childTnLst>
                              <p:par>
                                <p:cTn id="52" presetID="4" presetClass="entr" presetSubtype="16" fill="hold" grpId="0" nodeType="after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box(in)">
                                      <p:cBhvr>
                                        <p:cTn id="54" dur="2000"/>
                                        <p:tgtEl>
                                          <p:spTgt spid="7"/>
                                        </p:tgtEl>
                                      </p:cBhvr>
                                    </p:animEffect>
                                  </p:childTnLst>
                                </p:cTn>
                              </p:par>
                            </p:childTnLst>
                          </p:cTn>
                        </p:par>
                        <p:par>
                          <p:cTn id="55" fill="hold">
                            <p:stCondLst>
                              <p:cond delay="12000"/>
                            </p:stCondLst>
                            <p:childTnLst>
                              <p:par>
                                <p:cTn id="56" presetID="6" presetClass="entr" presetSubtype="16" fill="hold" grpId="0" nodeType="after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circle(in)">
                                      <p:cBhvr>
                                        <p:cTn id="58" dur="2000"/>
                                        <p:tgtEl>
                                          <p:spTgt spid="19"/>
                                        </p:tgtEl>
                                      </p:cBhvr>
                                    </p:animEffect>
                                  </p:childTnLst>
                                </p:cTn>
                              </p:par>
                              <p:par>
                                <p:cTn id="59" presetID="6" presetClass="entr" presetSubtype="16" fill="hold" grpId="0" nodeType="with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circle(in)">
                                      <p:cBhvr>
                                        <p:cTn id="61" dur="2000"/>
                                        <p:tgtEl>
                                          <p:spTgt spid="27"/>
                                        </p:tgtEl>
                                      </p:cBhvr>
                                    </p:animEffect>
                                  </p:childTnLst>
                                </p:cTn>
                              </p:par>
                            </p:childTnLst>
                          </p:cTn>
                        </p:par>
                        <p:par>
                          <p:cTn id="62" fill="hold">
                            <p:stCondLst>
                              <p:cond delay="14000"/>
                            </p:stCondLst>
                            <p:childTnLst>
                              <p:par>
                                <p:cTn id="63" presetID="6" presetClass="entr" presetSubtype="16" fill="hold" grpId="0" nodeType="after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circle(in)">
                                      <p:cBhvr>
                                        <p:cTn id="65" dur="2000"/>
                                        <p:tgtEl>
                                          <p:spTgt spid="20"/>
                                        </p:tgtEl>
                                      </p:cBhvr>
                                    </p:animEffect>
                                  </p:childTnLst>
                                </p:cTn>
                              </p:par>
                              <p:par>
                                <p:cTn id="66" presetID="6" presetClass="entr" presetSubtype="16"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circle(in)">
                                      <p:cBhvr>
                                        <p:cTn id="68" dur="2000"/>
                                        <p:tgtEl>
                                          <p:spTgt spid="29"/>
                                        </p:tgtEl>
                                      </p:cBhvr>
                                    </p:animEffect>
                                  </p:childTnLst>
                                </p:cTn>
                              </p:par>
                            </p:childTnLst>
                          </p:cTn>
                        </p:par>
                        <p:par>
                          <p:cTn id="69" fill="hold">
                            <p:stCondLst>
                              <p:cond delay="16000"/>
                            </p:stCondLst>
                            <p:childTnLst>
                              <p:par>
                                <p:cTn id="70" presetID="6" presetClass="entr" presetSubtype="16" fill="hold" grpId="0" nodeType="after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circle(in)">
                                      <p:cBhvr>
                                        <p:cTn id="72" dur="2000"/>
                                        <p:tgtEl>
                                          <p:spTgt spid="28"/>
                                        </p:tgtEl>
                                      </p:cBhvr>
                                    </p:animEffect>
                                  </p:childTnLst>
                                </p:cTn>
                              </p:par>
                              <p:par>
                                <p:cTn id="73" presetID="6" presetClass="entr" presetSubtype="16" fill="hold" grpId="0" nodeType="with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circle(in)">
                                      <p:cBhvr>
                                        <p:cTn id="75" dur="2000"/>
                                        <p:tgtEl>
                                          <p:spTgt spid="21"/>
                                        </p:tgtEl>
                                      </p:cBhvr>
                                    </p:animEffect>
                                  </p:childTnLst>
                                </p:cTn>
                              </p:par>
                            </p:childTnLst>
                          </p:cTn>
                        </p:par>
                        <p:par>
                          <p:cTn id="76" fill="hold">
                            <p:stCondLst>
                              <p:cond delay="18000"/>
                            </p:stCondLst>
                            <p:childTnLst>
                              <p:par>
                                <p:cTn id="77" presetID="6" presetClass="entr" presetSubtype="16" fill="hold" grpId="0"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circle(in)">
                                      <p:cBhvr>
                                        <p:cTn id="79" dur="2000"/>
                                        <p:tgtEl>
                                          <p:spTgt spid="18"/>
                                        </p:tgtEl>
                                      </p:cBhvr>
                                    </p:animEffect>
                                  </p:childTnLst>
                                </p:cTn>
                              </p:par>
                              <p:par>
                                <p:cTn id="80" presetID="6" presetClass="entr" presetSubtype="16" fill="hold" nodeType="with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circle(in)">
                                      <p:cBhvr>
                                        <p:cTn id="82" dur="2000"/>
                                        <p:tgtEl>
                                          <p:spTgt spid="22"/>
                                        </p:tgtEl>
                                      </p:cBhvr>
                                    </p:animEffect>
                                  </p:childTnLst>
                                </p:cTn>
                              </p:par>
                              <p:par>
                                <p:cTn id="83" presetID="6" presetClass="entr" presetSubtype="16" fill="hold" nodeType="with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circle(in)">
                                      <p:cBhvr>
                                        <p:cTn id="85" dur="2000"/>
                                        <p:tgtEl>
                                          <p:spTgt spid="23"/>
                                        </p:tgtEl>
                                      </p:cBhvr>
                                    </p:animEffect>
                                  </p:childTnLst>
                                </p:cTn>
                              </p:par>
                              <p:par>
                                <p:cTn id="86" presetID="6" presetClass="entr" presetSubtype="16" fill="hold" nodeType="with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circle(in)">
                                      <p:cBhvr>
                                        <p:cTn id="88" dur="2000"/>
                                        <p:tgtEl>
                                          <p:spTgt spid="24"/>
                                        </p:tgtEl>
                                      </p:cBhvr>
                                    </p:animEffect>
                                  </p:childTnLst>
                                </p:cTn>
                              </p:par>
                            </p:childTnLst>
                          </p:cTn>
                        </p:par>
                        <p:par>
                          <p:cTn id="89" fill="hold">
                            <p:stCondLst>
                              <p:cond delay="20000"/>
                            </p:stCondLst>
                            <p:childTnLst>
                              <p:par>
                                <p:cTn id="90" presetID="6" presetClass="entr" presetSubtype="16" fill="hold" nodeType="afterEffect">
                                  <p:stCondLst>
                                    <p:cond delay="0"/>
                                  </p:stCondLst>
                                  <p:childTnLst>
                                    <p:set>
                                      <p:cBhvr>
                                        <p:cTn id="91" dur="1" fill="hold">
                                          <p:stCondLst>
                                            <p:cond delay="0"/>
                                          </p:stCondLst>
                                        </p:cTn>
                                        <p:tgtEl>
                                          <p:spTgt spid="13"/>
                                        </p:tgtEl>
                                        <p:attrNameLst>
                                          <p:attrName>style.visibility</p:attrName>
                                        </p:attrNameLst>
                                      </p:cBhvr>
                                      <p:to>
                                        <p:strVal val="visible"/>
                                      </p:to>
                                    </p:set>
                                    <p:animEffect transition="in" filter="circle(in)">
                                      <p:cBhvr>
                                        <p:cTn id="92" dur="2000"/>
                                        <p:tgtEl>
                                          <p:spTgt spid="13"/>
                                        </p:tgtEl>
                                      </p:cBhvr>
                                    </p:animEffect>
                                  </p:childTnLst>
                                </p:cTn>
                              </p:par>
                            </p:childTnLst>
                          </p:cTn>
                        </p:par>
                        <p:par>
                          <p:cTn id="93" fill="hold">
                            <p:stCondLst>
                              <p:cond delay="22000"/>
                            </p:stCondLst>
                            <p:childTnLst>
                              <p:par>
                                <p:cTn id="94" presetID="7" presetClass="entr" presetSubtype="1" fill="hold" grpId="0" nodeType="afterEffect">
                                  <p:stCondLst>
                                    <p:cond delay="0"/>
                                  </p:stCondLst>
                                  <p:childTnLst>
                                    <p:set>
                                      <p:cBhvr>
                                        <p:cTn id="95" dur="1" fill="hold">
                                          <p:stCondLst>
                                            <p:cond delay="0"/>
                                          </p:stCondLst>
                                        </p:cTn>
                                        <p:tgtEl>
                                          <p:spTgt spid="34"/>
                                        </p:tgtEl>
                                        <p:attrNameLst>
                                          <p:attrName>style.visibility</p:attrName>
                                        </p:attrNameLst>
                                      </p:cBhvr>
                                      <p:to>
                                        <p:strVal val="visible"/>
                                      </p:to>
                                    </p:set>
                                    <p:anim calcmode="lin" valueType="num">
                                      <p:cBhvr additive="base">
                                        <p:cTn id="96" dur="2000" fill="hold"/>
                                        <p:tgtEl>
                                          <p:spTgt spid="34"/>
                                        </p:tgtEl>
                                        <p:attrNameLst>
                                          <p:attrName>ppt_x</p:attrName>
                                        </p:attrNameLst>
                                      </p:cBhvr>
                                      <p:tavLst>
                                        <p:tav tm="0">
                                          <p:val>
                                            <p:strVal val="#ppt_x"/>
                                          </p:val>
                                        </p:tav>
                                        <p:tav tm="100000">
                                          <p:val>
                                            <p:strVal val="#ppt_x"/>
                                          </p:val>
                                        </p:tav>
                                      </p:tavLst>
                                    </p:anim>
                                    <p:anim calcmode="lin" valueType="num">
                                      <p:cBhvr additive="base">
                                        <p:cTn id="97" dur="2000" fill="hold"/>
                                        <p:tgtEl>
                                          <p:spTgt spid="34"/>
                                        </p:tgtEl>
                                        <p:attrNameLst>
                                          <p:attrName>ppt_y</p:attrName>
                                        </p:attrNameLst>
                                      </p:cBhvr>
                                      <p:tavLst>
                                        <p:tav tm="0">
                                          <p:val>
                                            <p:strVal val="0-#ppt_h/2"/>
                                          </p:val>
                                        </p:tav>
                                        <p:tav tm="100000">
                                          <p:val>
                                            <p:strVal val="#ppt_y"/>
                                          </p:val>
                                        </p:tav>
                                      </p:tavLst>
                                    </p:anim>
                                  </p:childTnLst>
                                </p:cTn>
                              </p:par>
                              <p:par>
                                <p:cTn id="98" presetID="7" presetClass="entr" presetSubtype="1" fill="hold" grpId="0" nodeType="withEffect">
                                  <p:stCondLst>
                                    <p:cond delay="0"/>
                                  </p:stCondLst>
                                  <p:childTnLst>
                                    <p:set>
                                      <p:cBhvr>
                                        <p:cTn id="99" dur="1" fill="hold">
                                          <p:stCondLst>
                                            <p:cond delay="0"/>
                                          </p:stCondLst>
                                        </p:cTn>
                                        <p:tgtEl>
                                          <p:spTgt spid="33"/>
                                        </p:tgtEl>
                                        <p:attrNameLst>
                                          <p:attrName>style.visibility</p:attrName>
                                        </p:attrNameLst>
                                      </p:cBhvr>
                                      <p:to>
                                        <p:strVal val="visible"/>
                                      </p:to>
                                    </p:set>
                                    <p:anim calcmode="lin" valueType="num">
                                      <p:cBhvr additive="base">
                                        <p:cTn id="100" dur="2000" fill="hold"/>
                                        <p:tgtEl>
                                          <p:spTgt spid="33"/>
                                        </p:tgtEl>
                                        <p:attrNameLst>
                                          <p:attrName>ppt_x</p:attrName>
                                        </p:attrNameLst>
                                      </p:cBhvr>
                                      <p:tavLst>
                                        <p:tav tm="0">
                                          <p:val>
                                            <p:strVal val="#ppt_x"/>
                                          </p:val>
                                        </p:tav>
                                        <p:tav tm="100000">
                                          <p:val>
                                            <p:strVal val="#ppt_x"/>
                                          </p:val>
                                        </p:tav>
                                      </p:tavLst>
                                    </p:anim>
                                    <p:anim calcmode="lin" valueType="num">
                                      <p:cBhvr additive="base">
                                        <p:cTn id="101" dur="2000" fill="hold"/>
                                        <p:tgtEl>
                                          <p:spTgt spid="33"/>
                                        </p:tgtEl>
                                        <p:attrNameLst>
                                          <p:attrName>ppt_y</p:attrName>
                                        </p:attrNameLst>
                                      </p:cBhvr>
                                      <p:tavLst>
                                        <p:tav tm="0">
                                          <p:val>
                                            <p:strVal val="0-#ppt_h/2"/>
                                          </p:val>
                                        </p:tav>
                                        <p:tav tm="100000">
                                          <p:val>
                                            <p:strVal val="#ppt_y"/>
                                          </p:val>
                                        </p:tav>
                                      </p:tavLst>
                                    </p:anim>
                                  </p:childTnLst>
                                </p:cTn>
                              </p:par>
                            </p:childTnLst>
                          </p:cTn>
                        </p:par>
                        <p:par>
                          <p:cTn id="102" fill="hold">
                            <p:stCondLst>
                              <p:cond delay="24000"/>
                            </p:stCondLst>
                            <p:childTnLst>
                              <p:par>
                                <p:cTn id="103" presetID="7" presetClass="entr" presetSubtype="8" fill="hold" grpId="0" nodeType="afterEffect">
                                  <p:stCondLst>
                                    <p:cond delay="0"/>
                                  </p:stCondLst>
                                  <p:childTnLst>
                                    <p:set>
                                      <p:cBhvr>
                                        <p:cTn id="104" dur="1" fill="hold">
                                          <p:stCondLst>
                                            <p:cond delay="0"/>
                                          </p:stCondLst>
                                        </p:cTn>
                                        <p:tgtEl>
                                          <p:spTgt spid="5"/>
                                        </p:tgtEl>
                                        <p:attrNameLst>
                                          <p:attrName>style.visibility</p:attrName>
                                        </p:attrNameLst>
                                      </p:cBhvr>
                                      <p:to>
                                        <p:strVal val="visible"/>
                                      </p:to>
                                    </p:set>
                                    <p:anim calcmode="lin" valueType="num">
                                      <p:cBhvr additive="base">
                                        <p:cTn id="105" dur="5000" fill="hold"/>
                                        <p:tgtEl>
                                          <p:spTgt spid="5"/>
                                        </p:tgtEl>
                                        <p:attrNameLst>
                                          <p:attrName>ppt_x</p:attrName>
                                        </p:attrNameLst>
                                      </p:cBhvr>
                                      <p:tavLst>
                                        <p:tav tm="0">
                                          <p:val>
                                            <p:strVal val="0-#ppt_w/2"/>
                                          </p:val>
                                        </p:tav>
                                        <p:tav tm="100000">
                                          <p:val>
                                            <p:strVal val="#ppt_x"/>
                                          </p:val>
                                        </p:tav>
                                      </p:tavLst>
                                    </p:anim>
                                    <p:anim calcmode="lin" valueType="num">
                                      <p:cBhvr additive="base">
                                        <p:cTn id="106" dur="5000" fill="hold"/>
                                        <p:tgtEl>
                                          <p:spTgt spid="5"/>
                                        </p:tgtEl>
                                        <p:attrNameLst>
                                          <p:attrName>ppt_y</p:attrName>
                                        </p:attrNameLst>
                                      </p:cBhvr>
                                      <p:tavLst>
                                        <p:tav tm="0">
                                          <p:val>
                                            <p:strVal val="#ppt_y"/>
                                          </p:val>
                                        </p:tav>
                                        <p:tav tm="100000">
                                          <p:val>
                                            <p:strVal val="#ppt_y"/>
                                          </p:val>
                                        </p:tav>
                                      </p:tavLst>
                                    </p:anim>
                                  </p:childTnLst>
                                </p:cTn>
                              </p:par>
                              <p:par>
                                <p:cTn id="107" presetID="7" presetClass="entr" presetSubtype="8" fill="hold" grpId="0" nodeType="withEffect">
                                  <p:stCondLst>
                                    <p:cond delay="0"/>
                                  </p:stCondLst>
                                  <p:childTnLst>
                                    <p:set>
                                      <p:cBhvr>
                                        <p:cTn id="108" dur="1" fill="hold">
                                          <p:stCondLst>
                                            <p:cond delay="0"/>
                                          </p:stCondLst>
                                        </p:cTn>
                                        <p:tgtEl>
                                          <p:spTgt spid="31"/>
                                        </p:tgtEl>
                                        <p:attrNameLst>
                                          <p:attrName>style.visibility</p:attrName>
                                        </p:attrNameLst>
                                      </p:cBhvr>
                                      <p:to>
                                        <p:strVal val="visible"/>
                                      </p:to>
                                    </p:set>
                                    <p:anim calcmode="lin" valueType="num">
                                      <p:cBhvr additive="base">
                                        <p:cTn id="109" dur="5000" fill="hold"/>
                                        <p:tgtEl>
                                          <p:spTgt spid="31"/>
                                        </p:tgtEl>
                                        <p:attrNameLst>
                                          <p:attrName>ppt_x</p:attrName>
                                        </p:attrNameLst>
                                      </p:cBhvr>
                                      <p:tavLst>
                                        <p:tav tm="0">
                                          <p:val>
                                            <p:strVal val="0-#ppt_w/2"/>
                                          </p:val>
                                        </p:tav>
                                        <p:tav tm="100000">
                                          <p:val>
                                            <p:strVal val="#ppt_x"/>
                                          </p:val>
                                        </p:tav>
                                      </p:tavLst>
                                    </p:anim>
                                    <p:anim calcmode="lin" valueType="num">
                                      <p:cBhvr additive="base">
                                        <p:cTn id="110" dur="5000" fill="hold"/>
                                        <p:tgtEl>
                                          <p:spTgt spid="31"/>
                                        </p:tgtEl>
                                        <p:attrNameLst>
                                          <p:attrName>ppt_y</p:attrName>
                                        </p:attrNameLst>
                                      </p:cBhvr>
                                      <p:tavLst>
                                        <p:tav tm="0">
                                          <p:val>
                                            <p:strVal val="#ppt_y"/>
                                          </p:val>
                                        </p:tav>
                                        <p:tav tm="100000">
                                          <p:val>
                                            <p:strVal val="#ppt_y"/>
                                          </p:val>
                                        </p:tav>
                                      </p:tavLst>
                                    </p:anim>
                                  </p:childTnLst>
                                </p:cTn>
                              </p:par>
                              <p:par>
                                <p:cTn id="111" presetID="7" presetClass="entr" presetSubtype="8" fill="hold" grpId="0" nodeType="withEffect">
                                  <p:stCondLst>
                                    <p:cond delay="0"/>
                                  </p:stCondLst>
                                  <p:childTnLst>
                                    <p:set>
                                      <p:cBhvr>
                                        <p:cTn id="112" dur="1" fill="hold">
                                          <p:stCondLst>
                                            <p:cond delay="0"/>
                                          </p:stCondLst>
                                        </p:cTn>
                                        <p:tgtEl>
                                          <p:spTgt spid="6"/>
                                        </p:tgtEl>
                                        <p:attrNameLst>
                                          <p:attrName>style.visibility</p:attrName>
                                        </p:attrNameLst>
                                      </p:cBhvr>
                                      <p:to>
                                        <p:strVal val="visible"/>
                                      </p:to>
                                    </p:set>
                                    <p:anim calcmode="lin" valueType="num">
                                      <p:cBhvr additive="base">
                                        <p:cTn id="113" dur="5000" fill="hold"/>
                                        <p:tgtEl>
                                          <p:spTgt spid="6"/>
                                        </p:tgtEl>
                                        <p:attrNameLst>
                                          <p:attrName>ppt_x</p:attrName>
                                        </p:attrNameLst>
                                      </p:cBhvr>
                                      <p:tavLst>
                                        <p:tav tm="0">
                                          <p:val>
                                            <p:strVal val="0-#ppt_w/2"/>
                                          </p:val>
                                        </p:tav>
                                        <p:tav tm="100000">
                                          <p:val>
                                            <p:strVal val="#ppt_x"/>
                                          </p:val>
                                        </p:tav>
                                      </p:tavLst>
                                    </p:anim>
                                    <p:anim calcmode="lin" valueType="num">
                                      <p:cBhvr additive="base">
                                        <p:cTn id="114" dur="5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P spid="9" grpId="0" animBg="1"/>
      <p:bldP spid="10" grpId="0"/>
      <p:bldP spid="11" grpId="0" animBg="1"/>
      <p:bldP spid="12" grpId="0" animBg="1"/>
      <p:bldP spid="18" grpId="0" animBg="1"/>
      <p:bldP spid="19" grpId="0" animBg="1"/>
      <p:bldP spid="20" grpId="0" animBg="1"/>
      <p:bldP spid="21" grpId="0" animBg="1"/>
      <p:bldP spid="27" grpId="0"/>
      <p:bldP spid="28" grpId="0"/>
      <p:bldP spid="29" grpId="0"/>
      <p:bldP spid="30" grpId="0"/>
      <p:bldP spid="31" grpId="0"/>
      <p:bldP spid="33" grpId="0" animBg="1"/>
      <p:bldP spid="3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4</a:t>
            </a:r>
            <a:endParaRPr lang="fa-IR" dirty="0"/>
          </a:p>
        </p:txBody>
      </p:sp>
      <p:grpSp>
        <p:nvGrpSpPr>
          <p:cNvPr id="4" name="Group 3"/>
          <p:cNvGrpSpPr>
            <a:grpSpLocks/>
          </p:cNvGrpSpPr>
          <p:nvPr/>
        </p:nvGrpSpPr>
        <p:grpSpPr bwMode="auto">
          <a:xfrm>
            <a:off x="2061587" y="4887244"/>
            <a:ext cx="5650739" cy="1742156"/>
            <a:chOff x="3548" y="8564"/>
            <a:chExt cx="6843" cy="1251"/>
          </a:xfrm>
        </p:grpSpPr>
        <p:cxnSp>
          <p:nvCxnSpPr>
            <p:cNvPr id="5" name="AutoShape 4"/>
            <p:cNvCxnSpPr>
              <a:cxnSpLocks noChangeShapeType="1"/>
            </p:cNvCxnSpPr>
            <p:nvPr/>
          </p:nvCxnSpPr>
          <p:spPr bwMode="auto">
            <a:xfrm>
              <a:off x="10391" y="8869"/>
              <a:ext cx="0" cy="946"/>
            </a:xfrm>
            <a:prstGeom prst="straightConnector1">
              <a:avLst/>
            </a:prstGeom>
            <a:noFill/>
            <a:ln w="19050">
              <a:solidFill>
                <a:srgbClr val="FF0000"/>
              </a:solidFill>
              <a:round/>
              <a:headEnd/>
              <a:tailEnd/>
            </a:ln>
          </p:spPr>
        </p:cxnSp>
        <p:cxnSp>
          <p:nvCxnSpPr>
            <p:cNvPr id="6" name="AutoShape 5"/>
            <p:cNvCxnSpPr>
              <a:cxnSpLocks noChangeShapeType="1"/>
            </p:cNvCxnSpPr>
            <p:nvPr/>
          </p:nvCxnSpPr>
          <p:spPr bwMode="auto">
            <a:xfrm flipH="1">
              <a:off x="3548" y="9815"/>
              <a:ext cx="6843" cy="0"/>
            </a:xfrm>
            <a:prstGeom prst="straightConnector1">
              <a:avLst/>
            </a:prstGeom>
            <a:noFill/>
            <a:ln w="19050">
              <a:solidFill>
                <a:srgbClr val="FF0000"/>
              </a:solidFill>
              <a:round/>
              <a:headEnd/>
              <a:tailEnd/>
            </a:ln>
          </p:spPr>
        </p:cxnSp>
        <p:cxnSp>
          <p:nvCxnSpPr>
            <p:cNvPr id="7" name="AutoShape 6"/>
            <p:cNvCxnSpPr>
              <a:cxnSpLocks noChangeShapeType="1"/>
            </p:cNvCxnSpPr>
            <p:nvPr/>
          </p:nvCxnSpPr>
          <p:spPr bwMode="auto">
            <a:xfrm flipV="1">
              <a:off x="3548" y="8564"/>
              <a:ext cx="0" cy="1251"/>
            </a:xfrm>
            <a:prstGeom prst="straightConnector1">
              <a:avLst/>
            </a:prstGeom>
            <a:noFill/>
            <a:ln w="19050">
              <a:solidFill>
                <a:srgbClr val="FF0000"/>
              </a:solidFill>
              <a:round/>
              <a:headEnd/>
              <a:tailEnd type="triangle" w="med" len="med"/>
            </a:ln>
          </p:spPr>
        </p:cxnSp>
      </p:grpSp>
      <p:sp>
        <p:nvSpPr>
          <p:cNvPr id="8" name="AutoShape 7"/>
          <p:cNvSpPr>
            <a:spLocks noChangeArrowheads="1"/>
          </p:cNvSpPr>
          <p:nvPr/>
        </p:nvSpPr>
        <p:spPr bwMode="auto">
          <a:xfrm rot="16200000">
            <a:off x="4885316" y="4157116"/>
            <a:ext cx="3405543" cy="452495"/>
          </a:xfrm>
          <a:custGeom>
            <a:avLst/>
            <a:gdLst>
              <a:gd name="G0" fmla="+- 1186 0 0"/>
              <a:gd name="G1" fmla="+- 21600 0 1186"/>
              <a:gd name="G2" fmla="*/ 1186 1 2"/>
              <a:gd name="G3" fmla="+- 21600 0 G2"/>
              <a:gd name="G4" fmla="+/ 1186 21600 2"/>
              <a:gd name="G5" fmla="+/ G1 0 2"/>
              <a:gd name="G6" fmla="*/ 21600 21600 1186"/>
              <a:gd name="G7" fmla="*/ G6 1 2"/>
              <a:gd name="G8" fmla="+- 21600 0 G7"/>
              <a:gd name="G9" fmla="*/ 21600 1 2"/>
              <a:gd name="G10" fmla="+- 1186 0 G9"/>
              <a:gd name="G11" fmla="?: G10 G8 0"/>
              <a:gd name="G12" fmla="?: G10 G7 21600"/>
              <a:gd name="T0" fmla="*/ 21007 w 21600"/>
              <a:gd name="T1" fmla="*/ 10800 h 21600"/>
              <a:gd name="T2" fmla="*/ 10800 w 21600"/>
              <a:gd name="T3" fmla="*/ 21600 h 21600"/>
              <a:gd name="T4" fmla="*/ 593 w 21600"/>
              <a:gd name="T5" fmla="*/ 10800 h 21600"/>
              <a:gd name="T6" fmla="*/ 10800 w 21600"/>
              <a:gd name="T7" fmla="*/ 0 h 21600"/>
              <a:gd name="T8" fmla="*/ 2393 w 21600"/>
              <a:gd name="T9" fmla="*/ 2393 h 21600"/>
              <a:gd name="T10" fmla="*/ 19207 w 21600"/>
              <a:gd name="T11" fmla="*/ 19207 h 21600"/>
            </a:gdLst>
            <a:ahLst/>
            <a:cxnLst>
              <a:cxn ang="0">
                <a:pos x="T0" y="T1"/>
              </a:cxn>
              <a:cxn ang="0">
                <a:pos x="T2" y="T3"/>
              </a:cxn>
              <a:cxn ang="0">
                <a:pos x="T4" y="T5"/>
              </a:cxn>
              <a:cxn ang="0">
                <a:pos x="T6" y="T7"/>
              </a:cxn>
            </a:cxnLst>
            <a:rect l="T8" t="T9" r="T10" b="T11"/>
            <a:pathLst>
              <a:path w="21600" h="21600">
                <a:moveTo>
                  <a:pt x="0" y="0"/>
                </a:moveTo>
                <a:lnTo>
                  <a:pt x="1186" y="21600"/>
                </a:lnTo>
                <a:lnTo>
                  <a:pt x="20414" y="21600"/>
                </a:lnTo>
                <a:lnTo>
                  <a:pt x="21600" y="0"/>
                </a:lnTo>
                <a:close/>
              </a:path>
            </a:pathLst>
          </a:cu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AutoShape 8"/>
          <p:cNvSpPr>
            <a:spLocks noChangeArrowheads="1"/>
          </p:cNvSpPr>
          <p:nvPr/>
        </p:nvSpPr>
        <p:spPr bwMode="auto">
          <a:xfrm rot="16200000">
            <a:off x="5808848" y="3965776"/>
            <a:ext cx="2971163" cy="858340"/>
          </a:xfrm>
          <a:custGeom>
            <a:avLst/>
            <a:gdLst>
              <a:gd name="G0" fmla="+- 2534 0 0"/>
              <a:gd name="G1" fmla="+- 21600 0 2534"/>
              <a:gd name="G2" fmla="*/ 2534 1 2"/>
              <a:gd name="G3" fmla="+- 21600 0 G2"/>
              <a:gd name="G4" fmla="+/ 2534 21600 2"/>
              <a:gd name="G5" fmla="+/ G1 0 2"/>
              <a:gd name="G6" fmla="*/ 21600 21600 2534"/>
              <a:gd name="G7" fmla="*/ G6 1 2"/>
              <a:gd name="G8" fmla="+- 21600 0 G7"/>
              <a:gd name="G9" fmla="*/ 21600 1 2"/>
              <a:gd name="G10" fmla="+- 2534 0 G9"/>
              <a:gd name="G11" fmla="?: G10 G8 0"/>
              <a:gd name="G12" fmla="?: G10 G7 21600"/>
              <a:gd name="T0" fmla="*/ 20333 w 21600"/>
              <a:gd name="T1" fmla="*/ 10800 h 21600"/>
              <a:gd name="T2" fmla="*/ 10800 w 21600"/>
              <a:gd name="T3" fmla="*/ 21600 h 21600"/>
              <a:gd name="T4" fmla="*/ 1267 w 21600"/>
              <a:gd name="T5" fmla="*/ 10800 h 21600"/>
              <a:gd name="T6" fmla="*/ 10800 w 21600"/>
              <a:gd name="T7" fmla="*/ 0 h 21600"/>
              <a:gd name="T8" fmla="*/ 3067 w 21600"/>
              <a:gd name="T9" fmla="*/ 3067 h 21600"/>
              <a:gd name="T10" fmla="*/ 18533 w 21600"/>
              <a:gd name="T11" fmla="*/ 18533 h 21600"/>
            </a:gdLst>
            <a:ahLst/>
            <a:cxnLst>
              <a:cxn ang="0">
                <a:pos x="T0" y="T1"/>
              </a:cxn>
              <a:cxn ang="0">
                <a:pos x="T2" y="T3"/>
              </a:cxn>
              <a:cxn ang="0">
                <a:pos x="T4" y="T5"/>
              </a:cxn>
              <a:cxn ang="0">
                <a:pos x="T6" y="T7"/>
              </a:cxn>
            </a:cxnLst>
            <a:rect l="T8" t="T9" r="T10" b="T11"/>
            <a:pathLst>
              <a:path w="21600" h="21600">
                <a:moveTo>
                  <a:pt x="0" y="0"/>
                </a:moveTo>
                <a:lnTo>
                  <a:pt x="2534" y="21600"/>
                </a:lnTo>
                <a:lnTo>
                  <a:pt x="19066" y="21600"/>
                </a:lnTo>
                <a:lnTo>
                  <a:pt x="21600" y="0"/>
                </a:lnTo>
                <a:close/>
              </a:path>
            </a:pathLst>
          </a:custGeom>
          <a:solidFill>
            <a:srgbClr val="FFFF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AutoShape 9"/>
          <p:cNvSpPr>
            <a:spLocks noChangeArrowheads="1"/>
          </p:cNvSpPr>
          <p:nvPr/>
        </p:nvSpPr>
        <p:spPr bwMode="auto">
          <a:xfrm rot="16200000">
            <a:off x="7011298" y="3970647"/>
            <a:ext cx="2249512" cy="845123"/>
          </a:xfrm>
          <a:custGeom>
            <a:avLst/>
            <a:gdLst>
              <a:gd name="G0" fmla="+- 2806 0 0"/>
              <a:gd name="G1" fmla="+- 21600 0 2806"/>
              <a:gd name="G2" fmla="*/ 2806 1 2"/>
              <a:gd name="G3" fmla="+- 21600 0 G2"/>
              <a:gd name="G4" fmla="+/ 2806 21600 2"/>
              <a:gd name="G5" fmla="+/ G1 0 2"/>
              <a:gd name="G6" fmla="*/ 21600 21600 2806"/>
              <a:gd name="G7" fmla="*/ G6 1 2"/>
              <a:gd name="G8" fmla="+- 21600 0 G7"/>
              <a:gd name="G9" fmla="*/ 21600 1 2"/>
              <a:gd name="G10" fmla="+- 2806 0 G9"/>
              <a:gd name="G11" fmla="?: G10 G8 0"/>
              <a:gd name="G12" fmla="?: G10 G7 21600"/>
              <a:gd name="T0" fmla="*/ 20197 w 21600"/>
              <a:gd name="T1" fmla="*/ 10800 h 21600"/>
              <a:gd name="T2" fmla="*/ 10800 w 21600"/>
              <a:gd name="T3" fmla="*/ 21600 h 21600"/>
              <a:gd name="T4" fmla="*/ 1403 w 21600"/>
              <a:gd name="T5" fmla="*/ 10800 h 21600"/>
              <a:gd name="T6" fmla="*/ 10800 w 21600"/>
              <a:gd name="T7" fmla="*/ 0 h 21600"/>
              <a:gd name="T8" fmla="*/ 3203 w 21600"/>
              <a:gd name="T9" fmla="*/ 3203 h 21600"/>
              <a:gd name="T10" fmla="*/ 18397 w 21600"/>
              <a:gd name="T11" fmla="*/ 18397 h 21600"/>
            </a:gdLst>
            <a:ahLst/>
            <a:cxnLst>
              <a:cxn ang="0">
                <a:pos x="T0" y="T1"/>
              </a:cxn>
              <a:cxn ang="0">
                <a:pos x="T2" y="T3"/>
              </a:cxn>
              <a:cxn ang="0">
                <a:pos x="T4" y="T5"/>
              </a:cxn>
              <a:cxn ang="0">
                <a:pos x="T6" y="T7"/>
              </a:cxn>
            </a:cxnLst>
            <a:rect l="T8" t="T9" r="T10" b="T11"/>
            <a:pathLst>
              <a:path w="21600" h="21600">
                <a:moveTo>
                  <a:pt x="0" y="0"/>
                </a:moveTo>
                <a:lnTo>
                  <a:pt x="2806" y="21600"/>
                </a:lnTo>
                <a:lnTo>
                  <a:pt x="18794" y="21600"/>
                </a:lnTo>
                <a:lnTo>
                  <a:pt x="21600" y="0"/>
                </a:lnTo>
                <a:close/>
              </a:path>
            </a:pathLst>
          </a:custGeom>
          <a:solidFill>
            <a:srgbClr val="FFFFFF"/>
          </a:solidFill>
          <a:ln w="12700">
            <a:solidFill>
              <a:srgbClr val="000000"/>
            </a:solidFill>
            <a:miter lim="800000"/>
            <a:headEnd/>
            <a:tailEnd/>
          </a:ln>
        </p:spPr>
        <p:txBody>
          <a:bodyPr vert="vert"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AutoShape 10"/>
          <p:cNvSpPr>
            <a:spLocks noChangeArrowheads="1"/>
          </p:cNvSpPr>
          <p:nvPr/>
        </p:nvSpPr>
        <p:spPr bwMode="auto">
          <a:xfrm rot="16200000">
            <a:off x="8074560" y="4105627"/>
            <a:ext cx="1636746" cy="549680"/>
          </a:xfrm>
          <a:custGeom>
            <a:avLst/>
            <a:gdLst>
              <a:gd name="G0" fmla="+- 2806 0 0"/>
              <a:gd name="G1" fmla="+- 21600 0 2806"/>
              <a:gd name="G2" fmla="*/ 2806 1 2"/>
              <a:gd name="G3" fmla="+- 21600 0 G2"/>
              <a:gd name="G4" fmla="+/ 2806 21600 2"/>
              <a:gd name="G5" fmla="+/ G1 0 2"/>
              <a:gd name="G6" fmla="*/ 21600 21600 2806"/>
              <a:gd name="G7" fmla="*/ G6 1 2"/>
              <a:gd name="G8" fmla="+- 21600 0 G7"/>
              <a:gd name="G9" fmla="*/ 21600 1 2"/>
              <a:gd name="G10" fmla="+- 2806 0 G9"/>
              <a:gd name="G11" fmla="?: G10 G8 0"/>
              <a:gd name="G12" fmla="?: G10 G7 21600"/>
              <a:gd name="T0" fmla="*/ 20197 w 21600"/>
              <a:gd name="T1" fmla="*/ 10800 h 21600"/>
              <a:gd name="T2" fmla="*/ 10800 w 21600"/>
              <a:gd name="T3" fmla="*/ 21600 h 21600"/>
              <a:gd name="T4" fmla="*/ 1403 w 21600"/>
              <a:gd name="T5" fmla="*/ 10800 h 21600"/>
              <a:gd name="T6" fmla="*/ 10800 w 21600"/>
              <a:gd name="T7" fmla="*/ 0 h 21600"/>
              <a:gd name="T8" fmla="*/ 3203 w 21600"/>
              <a:gd name="T9" fmla="*/ 3203 h 21600"/>
              <a:gd name="T10" fmla="*/ 18397 w 21600"/>
              <a:gd name="T11" fmla="*/ 18397 h 21600"/>
            </a:gdLst>
            <a:ahLst/>
            <a:cxnLst>
              <a:cxn ang="0">
                <a:pos x="T0" y="T1"/>
              </a:cxn>
              <a:cxn ang="0">
                <a:pos x="T2" y="T3"/>
              </a:cxn>
              <a:cxn ang="0">
                <a:pos x="T4" y="T5"/>
              </a:cxn>
              <a:cxn ang="0">
                <a:pos x="T6" y="T7"/>
              </a:cxn>
            </a:cxnLst>
            <a:rect l="T8" t="T9" r="T10" b="T11"/>
            <a:pathLst>
              <a:path w="21600" h="21600">
                <a:moveTo>
                  <a:pt x="0" y="0"/>
                </a:moveTo>
                <a:lnTo>
                  <a:pt x="2806" y="21600"/>
                </a:lnTo>
                <a:lnTo>
                  <a:pt x="18794" y="21600"/>
                </a:lnTo>
                <a:lnTo>
                  <a:pt x="21600" y="0"/>
                </a:lnTo>
                <a:close/>
              </a:path>
            </a:pathLst>
          </a:custGeom>
          <a:solidFill>
            <a:srgbClr val="FFFFFF"/>
          </a:solidFill>
          <a:ln w="19050">
            <a:solidFill>
              <a:srgbClr val="000000"/>
            </a:solidFill>
            <a:miter lim="800000"/>
            <a:headEnd/>
            <a:tailEnd/>
          </a:ln>
        </p:spPr>
        <p:txBody>
          <a:bodyPr vert="vert"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glow rad="228600">
                  <a:schemeClr val="accent5">
                    <a:satMod val="175000"/>
                    <a:alpha val="40000"/>
                  </a:schemeClr>
                </a:glow>
              </a:effectLst>
              <a:latin typeface="Arial" pitchFamily="34" charset="0"/>
              <a:cs typeface="Arial" pitchFamily="34" charset="0"/>
            </a:endParaRPr>
          </a:p>
        </p:txBody>
      </p:sp>
      <p:sp>
        <p:nvSpPr>
          <p:cNvPr id="12" name="AutoShape 11"/>
          <p:cNvSpPr>
            <a:spLocks noChangeArrowheads="1"/>
          </p:cNvSpPr>
          <p:nvPr/>
        </p:nvSpPr>
        <p:spPr bwMode="auto">
          <a:xfrm>
            <a:off x="2465100" y="3749747"/>
            <a:ext cx="862228" cy="922045"/>
          </a:xfrm>
          <a:prstGeom prst="rightArrow">
            <a:avLst>
              <a:gd name="adj1" fmla="val 50000"/>
              <a:gd name="adj2" fmla="val 34830"/>
            </a:avLst>
          </a:prstGeom>
          <a:noFill/>
          <a:ln w="25400">
            <a:solidFill>
              <a:srgbClr val="FF99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8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رفتار</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AutoShape 12"/>
          <p:cNvSpPr>
            <a:spLocks noChangeArrowheads="1"/>
          </p:cNvSpPr>
          <p:nvPr/>
        </p:nvSpPr>
        <p:spPr bwMode="auto">
          <a:xfrm>
            <a:off x="4968592" y="3735846"/>
            <a:ext cx="863005" cy="922045"/>
          </a:xfrm>
          <a:prstGeom prst="rightArrow">
            <a:avLst>
              <a:gd name="adj1" fmla="val 50000"/>
              <a:gd name="adj2" fmla="val 34862"/>
            </a:avLst>
          </a:prstGeom>
          <a:noFill/>
          <a:ln w="25400">
            <a:solidFill>
              <a:srgbClr val="FF99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800490" y="1980949"/>
            <a:ext cx="4343014" cy="5768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Body (nervous- mental system)</a:t>
            </a:r>
            <a:endParaRPr kumimoji="0" lang="en-US" sz="4400" b="1"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4"/>
          <p:cNvSpPr>
            <a:spLocks noChangeArrowheads="1"/>
          </p:cNvSpPr>
          <p:nvPr/>
        </p:nvSpPr>
        <p:spPr bwMode="auto">
          <a:xfrm rot="5400000">
            <a:off x="898129" y="3612781"/>
            <a:ext cx="861787" cy="342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Attention</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5"/>
          <p:cNvSpPr>
            <a:spLocks noChangeArrowheads="1"/>
          </p:cNvSpPr>
          <p:nvPr/>
        </p:nvSpPr>
        <p:spPr bwMode="auto">
          <a:xfrm>
            <a:off x="688927" y="3197215"/>
            <a:ext cx="454049" cy="1977300"/>
          </a:xfrm>
          <a:prstGeom prst="rect">
            <a:avLst/>
          </a:prstGeom>
          <a:solidFill>
            <a:srgbClr val="FFFFFF"/>
          </a:solidFill>
          <a:ln w="9525">
            <a:solidFill>
              <a:srgbClr val="000000"/>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Sense (Ear, Eye)</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6"/>
          <p:cNvSpPr>
            <a:spLocks noChangeArrowheads="1"/>
          </p:cNvSpPr>
          <p:nvPr/>
        </p:nvSpPr>
        <p:spPr bwMode="auto">
          <a:xfrm>
            <a:off x="514398" y="2417646"/>
            <a:ext cx="4518725" cy="3498211"/>
          </a:xfrm>
          <a:prstGeom prst="rect">
            <a:avLst/>
          </a:prstGeom>
          <a:noFill/>
          <a:ln w="9525">
            <a:solidFill>
              <a:srgbClr val="00B05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AutoShape 17"/>
          <p:cNvSpPr>
            <a:spLocks noChangeArrowheads="1"/>
          </p:cNvSpPr>
          <p:nvPr/>
        </p:nvSpPr>
        <p:spPr bwMode="auto">
          <a:xfrm>
            <a:off x="1668181" y="3733530"/>
            <a:ext cx="776705" cy="1049463"/>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ln>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9" name="Group 18"/>
          <p:cNvGrpSpPr>
            <a:grpSpLocks/>
          </p:cNvGrpSpPr>
          <p:nvPr/>
        </p:nvGrpSpPr>
        <p:grpSpPr bwMode="auto">
          <a:xfrm>
            <a:off x="2061587" y="2640049"/>
            <a:ext cx="2264028" cy="1054097"/>
            <a:chOff x="3548" y="6760"/>
            <a:chExt cx="2766" cy="918"/>
          </a:xfrm>
        </p:grpSpPr>
        <p:cxnSp>
          <p:nvCxnSpPr>
            <p:cNvPr id="20" name="AutoShape 19"/>
            <p:cNvCxnSpPr>
              <a:cxnSpLocks noChangeShapeType="1"/>
            </p:cNvCxnSpPr>
            <p:nvPr/>
          </p:nvCxnSpPr>
          <p:spPr bwMode="auto">
            <a:xfrm flipV="1">
              <a:off x="6314" y="6760"/>
              <a:ext cx="0" cy="176"/>
            </a:xfrm>
            <a:prstGeom prst="straightConnector1">
              <a:avLst/>
            </a:prstGeom>
            <a:noFill/>
            <a:ln w="9525">
              <a:solidFill>
                <a:srgbClr val="000000"/>
              </a:solidFill>
              <a:round/>
              <a:headEnd/>
              <a:tailEnd/>
            </a:ln>
          </p:spPr>
        </p:cxnSp>
        <p:cxnSp>
          <p:nvCxnSpPr>
            <p:cNvPr id="21" name="AutoShape 20"/>
            <p:cNvCxnSpPr>
              <a:cxnSpLocks noChangeShapeType="1"/>
            </p:cNvCxnSpPr>
            <p:nvPr/>
          </p:nvCxnSpPr>
          <p:spPr bwMode="auto">
            <a:xfrm flipH="1">
              <a:off x="3548" y="6760"/>
              <a:ext cx="2765" cy="0"/>
            </a:xfrm>
            <a:prstGeom prst="straightConnector1">
              <a:avLst/>
            </a:prstGeom>
            <a:noFill/>
            <a:ln w="9525">
              <a:solidFill>
                <a:srgbClr val="000000"/>
              </a:solidFill>
              <a:round/>
              <a:headEnd/>
              <a:tailEnd/>
            </a:ln>
          </p:spPr>
        </p:cxnSp>
        <p:cxnSp>
          <p:nvCxnSpPr>
            <p:cNvPr id="22" name="AutoShape 21"/>
            <p:cNvCxnSpPr>
              <a:cxnSpLocks noChangeShapeType="1"/>
            </p:cNvCxnSpPr>
            <p:nvPr/>
          </p:nvCxnSpPr>
          <p:spPr bwMode="auto">
            <a:xfrm>
              <a:off x="3548" y="6760"/>
              <a:ext cx="0" cy="918"/>
            </a:xfrm>
            <a:prstGeom prst="straightConnector1">
              <a:avLst/>
            </a:prstGeom>
            <a:noFill/>
            <a:ln w="9525">
              <a:solidFill>
                <a:srgbClr val="000000"/>
              </a:solidFill>
              <a:round/>
              <a:headEnd/>
              <a:tailEnd type="triangle" w="med" len="med"/>
            </a:ln>
          </p:spPr>
        </p:cxnSp>
      </p:grpSp>
      <p:sp>
        <p:nvSpPr>
          <p:cNvPr id="23" name="Rectangle 22"/>
          <p:cNvSpPr>
            <a:spLocks noChangeArrowheads="1"/>
          </p:cNvSpPr>
          <p:nvPr/>
        </p:nvSpPr>
        <p:spPr bwMode="auto">
          <a:xfrm>
            <a:off x="2635369" y="2769784"/>
            <a:ext cx="2333223" cy="293757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Oval 23"/>
          <p:cNvSpPr>
            <a:spLocks noChangeArrowheads="1"/>
          </p:cNvSpPr>
          <p:nvPr/>
        </p:nvSpPr>
        <p:spPr bwMode="auto">
          <a:xfrm>
            <a:off x="3444728" y="2798743"/>
            <a:ext cx="737053" cy="105178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Oval 24"/>
          <p:cNvSpPr>
            <a:spLocks noChangeArrowheads="1"/>
          </p:cNvSpPr>
          <p:nvPr/>
        </p:nvSpPr>
        <p:spPr bwMode="auto">
          <a:xfrm>
            <a:off x="4206660" y="4576807"/>
            <a:ext cx="738608" cy="105062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Oval 25"/>
          <p:cNvSpPr>
            <a:spLocks noChangeArrowheads="1"/>
          </p:cNvSpPr>
          <p:nvPr/>
        </p:nvSpPr>
        <p:spPr bwMode="auto">
          <a:xfrm>
            <a:off x="2682795" y="4594182"/>
            <a:ext cx="737053" cy="1049463"/>
          </a:xfrm>
          <a:prstGeom prst="ellipse">
            <a:avLst/>
          </a:prstGeom>
          <a:noFill/>
          <a:ln w="15875">
            <a:solidFill>
              <a:srgbClr val="FF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7" name="AutoShape 26"/>
          <p:cNvCxnSpPr>
            <a:cxnSpLocks noChangeShapeType="1"/>
            <a:stCxn id="26" idx="6"/>
            <a:endCxn id="25" idx="2"/>
          </p:cNvCxnSpPr>
          <p:nvPr/>
        </p:nvCxnSpPr>
        <p:spPr bwMode="auto">
          <a:xfrm flipV="1">
            <a:off x="3429178" y="5102697"/>
            <a:ext cx="777482" cy="16217"/>
          </a:xfrm>
          <a:prstGeom prst="straightConnector1">
            <a:avLst/>
          </a:prstGeom>
          <a:noFill/>
          <a:ln w="9525">
            <a:solidFill>
              <a:srgbClr val="000000"/>
            </a:solidFill>
            <a:round/>
            <a:headEnd type="triangle" w="med" len="med"/>
            <a:tailEnd type="triangle" w="med" len="med"/>
          </a:ln>
        </p:spPr>
      </p:cxnSp>
      <p:cxnSp>
        <p:nvCxnSpPr>
          <p:cNvPr id="28" name="AutoShape 27"/>
          <p:cNvCxnSpPr>
            <a:cxnSpLocks noChangeShapeType="1"/>
            <a:stCxn id="26" idx="0"/>
            <a:endCxn id="24" idx="3"/>
          </p:cNvCxnSpPr>
          <p:nvPr/>
        </p:nvCxnSpPr>
        <p:spPr bwMode="auto">
          <a:xfrm flipV="1">
            <a:off x="3051322" y="3713838"/>
            <a:ext cx="501476" cy="866444"/>
          </a:xfrm>
          <a:prstGeom prst="straightConnector1">
            <a:avLst/>
          </a:prstGeom>
          <a:noFill/>
          <a:ln w="9525">
            <a:solidFill>
              <a:srgbClr val="000000"/>
            </a:solidFill>
            <a:round/>
            <a:headEnd type="triangle" w="med" len="med"/>
            <a:tailEnd type="triangle" w="med" len="med"/>
          </a:ln>
        </p:spPr>
      </p:cxnSp>
      <p:cxnSp>
        <p:nvCxnSpPr>
          <p:cNvPr id="29" name="AutoShape 28"/>
          <p:cNvCxnSpPr>
            <a:cxnSpLocks noChangeShapeType="1"/>
            <a:stCxn id="25" idx="0"/>
            <a:endCxn id="24" idx="5"/>
          </p:cNvCxnSpPr>
          <p:nvPr/>
        </p:nvCxnSpPr>
        <p:spPr bwMode="auto">
          <a:xfrm flipH="1" flipV="1">
            <a:off x="4073711" y="3713838"/>
            <a:ext cx="502253" cy="862969"/>
          </a:xfrm>
          <a:prstGeom prst="straightConnector1">
            <a:avLst/>
          </a:prstGeom>
          <a:noFill/>
          <a:ln w="9525">
            <a:solidFill>
              <a:srgbClr val="000000"/>
            </a:solidFill>
            <a:round/>
            <a:headEnd type="triangle" w="med" len="med"/>
            <a:tailEnd type="triangle" w="med" len="med"/>
          </a:ln>
        </p:spPr>
      </p:cxnSp>
      <p:sp>
        <p:nvSpPr>
          <p:cNvPr id="30" name="Rectangle 29"/>
          <p:cNvSpPr>
            <a:spLocks noChangeArrowheads="1"/>
          </p:cNvSpPr>
          <p:nvPr/>
        </p:nvSpPr>
        <p:spPr bwMode="auto">
          <a:xfrm>
            <a:off x="2817300" y="5254441"/>
            <a:ext cx="442387" cy="4193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30"/>
          <p:cNvSpPr>
            <a:spLocks noChangeArrowheads="1"/>
          </p:cNvSpPr>
          <p:nvPr/>
        </p:nvSpPr>
        <p:spPr bwMode="auto">
          <a:xfrm>
            <a:off x="3581564" y="3457843"/>
            <a:ext cx="443165" cy="4193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1"/>
          <p:cNvSpPr>
            <a:spLocks noChangeArrowheads="1"/>
          </p:cNvSpPr>
          <p:nvPr/>
        </p:nvSpPr>
        <p:spPr bwMode="auto">
          <a:xfrm>
            <a:off x="3314111" y="3200690"/>
            <a:ext cx="1010727" cy="4876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Cognition</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32"/>
          <p:cNvSpPr>
            <a:spLocks noChangeArrowheads="1"/>
          </p:cNvSpPr>
          <p:nvPr/>
        </p:nvSpPr>
        <p:spPr bwMode="auto">
          <a:xfrm>
            <a:off x="2530409" y="4953270"/>
            <a:ext cx="1010727" cy="4876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Emotion</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34" name="Rectangle 33"/>
          <p:cNvSpPr>
            <a:spLocks noChangeArrowheads="1"/>
          </p:cNvSpPr>
          <p:nvPr/>
        </p:nvSpPr>
        <p:spPr bwMode="auto">
          <a:xfrm>
            <a:off x="4073711" y="4921995"/>
            <a:ext cx="1010727" cy="4876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Genetics</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35" name="Rectangle 34"/>
          <p:cNvSpPr>
            <a:spLocks noChangeArrowheads="1"/>
          </p:cNvSpPr>
          <p:nvPr/>
        </p:nvSpPr>
        <p:spPr bwMode="auto">
          <a:xfrm>
            <a:off x="1560889" y="4008058"/>
            <a:ext cx="1010727" cy="4876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Heart</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36" name="Rectangle 35"/>
          <p:cNvSpPr>
            <a:spLocks noChangeArrowheads="1"/>
          </p:cNvSpPr>
          <p:nvPr/>
        </p:nvSpPr>
        <p:spPr bwMode="auto">
          <a:xfrm>
            <a:off x="4914169" y="4038175"/>
            <a:ext cx="1010727" cy="4876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Behavior</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37" name="AutoShape 36"/>
          <p:cNvCxnSpPr>
            <a:cxnSpLocks noChangeShapeType="1"/>
          </p:cNvCxnSpPr>
          <p:nvPr/>
        </p:nvCxnSpPr>
        <p:spPr bwMode="auto">
          <a:xfrm>
            <a:off x="1029091" y="4189919"/>
            <a:ext cx="691959" cy="0"/>
          </a:xfrm>
          <a:prstGeom prst="straightConnector1">
            <a:avLst/>
          </a:prstGeom>
          <a:noFill/>
          <a:ln w="9525">
            <a:solidFill>
              <a:srgbClr val="000000"/>
            </a:solidFill>
            <a:round/>
            <a:headEnd/>
            <a:tailEnd type="triangle" w="med" len="med"/>
          </a:ln>
        </p:spPr>
      </p:cxnSp>
      <p:sp>
        <p:nvSpPr>
          <p:cNvPr id="38" name="Rectangle 37"/>
          <p:cNvSpPr>
            <a:spLocks noChangeArrowheads="1"/>
          </p:cNvSpPr>
          <p:nvPr/>
        </p:nvSpPr>
        <p:spPr bwMode="auto">
          <a:xfrm>
            <a:off x="7702996" y="5644804"/>
            <a:ext cx="1726788" cy="679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Needs (Motivation)</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Internal stimulus</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39" name="AutoShape 38"/>
          <p:cNvSpPr>
            <a:spLocks noChangeArrowheads="1"/>
          </p:cNvSpPr>
          <p:nvPr/>
        </p:nvSpPr>
        <p:spPr bwMode="auto">
          <a:xfrm rot="16200000">
            <a:off x="4233856" y="4140979"/>
            <a:ext cx="3769265" cy="485926"/>
          </a:xfrm>
          <a:custGeom>
            <a:avLst/>
            <a:gdLst>
              <a:gd name="G0" fmla="+- 1023 0 0"/>
              <a:gd name="G1" fmla="+- 21600 0 1023"/>
              <a:gd name="G2" fmla="*/ 1023 1 2"/>
              <a:gd name="G3" fmla="+- 21600 0 G2"/>
              <a:gd name="G4" fmla="+/ 1023 21600 2"/>
              <a:gd name="G5" fmla="+/ G1 0 2"/>
              <a:gd name="G6" fmla="*/ 21600 21600 1023"/>
              <a:gd name="G7" fmla="*/ G6 1 2"/>
              <a:gd name="G8" fmla="+- 21600 0 G7"/>
              <a:gd name="G9" fmla="*/ 21600 1 2"/>
              <a:gd name="G10" fmla="+- 1023 0 G9"/>
              <a:gd name="G11" fmla="?: G10 G8 0"/>
              <a:gd name="G12" fmla="?: G10 G7 21600"/>
              <a:gd name="T0" fmla="*/ 21088 w 21600"/>
              <a:gd name="T1" fmla="*/ 10800 h 21600"/>
              <a:gd name="T2" fmla="*/ 10800 w 21600"/>
              <a:gd name="T3" fmla="*/ 21600 h 21600"/>
              <a:gd name="T4" fmla="*/ 512 w 21600"/>
              <a:gd name="T5" fmla="*/ 10800 h 21600"/>
              <a:gd name="T6" fmla="*/ 10800 w 21600"/>
              <a:gd name="T7" fmla="*/ 0 h 21600"/>
              <a:gd name="T8" fmla="*/ 2312 w 21600"/>
              <a:gd name="T9" fmla="*/ 2312 h 21600"/>
              <a:gd name="T10" fmla="*/ 19288 w 21600"/>
              <a:gd name="T11" fmla="*/ 19288 h 21600"/>
            </a:gdLst>
            <a:ahLst/>
            <a:cxnLst>
              <a:cxn ang="0">
                <a:pos x="T0" y="T1"/>
              </a:cxn>
              <a:cxn ang="0">
                <a:pos x="T2" y="T3"/>
              </a:cxn>
              <a:cxn ang="0">
                <a:pos x="T4" y="T5"/>
              </a:cxn>
              <a:cxn ang="0">
                <a:pos x="T6" y="T7"/>
              </a:cxn>
            </a:cxnLst>
            <a:rect l="T8" t="T9" r="T10" b="T11"/>
            <a:pathLst>
              <a:path w="21600" h="21600">
                <a:moveTo>
                  <a:pt x="0" y="0"/>
                </a:moveTo>
                <a:lnTo>
                  <a:pt x="1023" y="21600"/>
                </a:lnTo>
                <a:lnTo>
                  <a:pt x="20577" y="21600"/>
                </a:lnTo>
                <a:lnTo>
                  <a:pt x="21600" y="0"/>
                </a:lnTo>
                <a:close/>
              </a:path>
            </a:pathLst>
          </a:cu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40" name="Rectangle 39"/>
          <p:cNvSpPr>
            <a:spLocks noChangeArrowheads="1"/>
          </p:cNvSpPr>
          <p:nvPr/>
        </p:nvSpPr>
        <p:spPr bwMode="auto">
          <a:xfrm>
            <a:off x="7723989" y="3191423"/>
            <a:ext cx="747160" cy="2422106"/>
          </a:xfrm>
          <a:prstGeom prst="rect">
            <a:avLst/>
          </a:prstGeom>
          <a:noFill/>
          <a:ln w="9525">
            <a:no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rgbClr val="FF0000"/>
                </a:solidFill>
                <a:effectLst/>
                <a:latin typeface="Times New Roman" pitchFamily="18" charset="0"/>
                <a:ea typeface="Arial" pitchFamily="34" charset="0"/>
                <a:cs typeface="Arial" pitchFamily="34" charset="0"/>
              </a:rPr>
              <a:t>Honour</a:t>
            </a:r>
            <a:endParaRPr kumimoji="0" lang="en-US"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(Social competition)</a:t>
            </a:r>
            <a:endParaRPr kumimoji="0" lang="en-US"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41" name="Rectangle 40"/>
          <p:cNvSpPr>
            <a:spLocks noChangeArrowheads="1"/>
          </p:cNvSpPr>
          <p:nvPr/>
        </p:nvSpPr>
        <p:spPr bwMode="auto">
          <a:xfrm>
            <a:off x="8591658" y="3552712"/>
            <a:ext cx="533353" cy="1705088"/>
          </a:xfrm>
          <a:prstGeom prst="rect">
            <a:avLst/>
          </a:prstGeom>
          <a:noFill/>
          <a:ln w="9525">
            <a:no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chemeClr val="tx1"/>
                </a:solidFill>
                <a:effectLst>
                  <a:glow rad="228600">
                    <a:schemeClr val="accent4">
                      <a:satMod val="175000"/>
                      <a:alpha val="40000"/>
                    </a:schemeClr>
                  </a:glow>
                </a:effectLst>
                <a:latin typeface="Times New Roman" pitchFamily="18" charset="0"/>
                <a:ea typeface="Arial" pitchFamily="34" charset="0"/>
                <a:cs typeface="Arial" pitchFamily="34" charset="0"/>
              </a:rPr>
              <a:t>Thanks</a:t>
            </a: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en-US" sz="2000" b="1" i="0" u="none" strike="noStrike" cap="none" normalizeH="0" baseline="0" dirty="0" smtClean="0">
                <a:ln>
                  <a:noFill/>
                </a:ln>
                <a:solidFill>
                  <a:schemeClr val="tx1"/>
                </a:solidFill>
                <a:effectLst>
                  <a:glow rad="228600">
                    <a:schemeClr val="accent4">
                      <a:satMod val="175000"/>
                      <a:alpha val="40000"/>
                    </a:schemeClr>
                  </a:glow>
                </a:effectLst>
                <a:latin typeface="Times New Roman" pitchFamily="18" charset="0"/>
                <a:ea typeface="Arial" pitchFamily="34" charset="0"/>
                <a:cs typeface="Arial" pitchFamily="34" charset="0"/>
              </a:rPr>
              <a:t>God</a:t>
            </a:r>
            <a:endParaRPr kumimoji="0" lang="en-US" sz="5400" b="1" i="0" u="none" strike="noStrike" cap="none" normalizeH="0" baseline="0" dirty="0" smtClean="0">
              <a:ln>
                <a:noFill/>
              </a:ln>
              <a:solidFill>
                <a:schemeClr val="tx1"/>
              </a:solidFill>
              <a:effectLst>
                <a:glow rad="228600">
                  <a:schemeClr val="accent4">
                    <a:satMod val="175000"/>
                    <a:alpha val="40000"/>
                  </a:schemeClr>
                </a:glow>
              </a:effectLst>
              <a:latin typeface="Arial" pitchFamily="34" charset="0"/>
              <a:cs typeface="Arial" pitchFamily="34" charset="0"/>
            </a:endParaRPr>
          </a:p>
        </p:txBody>
      </p:sp>
      <p:sp>
        <p:nvSpPr>
          <p:cNvPr id="42" name="Rectangle 41"/>
          <p:cNvSpPr>
            <a:spLocks noChangeArrowheads="1"/>
          </p:cNvSpPr>
          <p:nvPr/>
        </p:nvSpPr>
        <p:spPr bwMode="auto">
          <a:xfrm>
            <a:off x="6904522" y="3221540"/>
            <a:ext cx="747160" cy="2422106"/>
          </a:xfrm>
          <a:prstGeom prst="rect">
            <a:avLst/>
          </a:prstGeom>
          <a:noFill/>
          <a:ln w="9525">
            <a:no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FF"/>
                </a:solidFill>
                <a:effectLst/>
                <a:latin typeface="Times New Roman" pitchFamily="18" charset="0"/>
                <a:ea typeface="Arial" pitchFamily="34" charset="0"/>
                <a:cs typeface="Arial" pitchFamily="34" charset="0"/>
              </a:rPr>
              <a:t>Love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FF"/>
                </a:solidFill>
                <a:effectLst/>
                <a:latin typeface="Times New Roman" pitchFamily="18" charset="0"/>
                <a:ea typeface="Arial" pitchFamily="34" charset="0"/>
                <a:cs typeface="Arial" pitchFamily="34" charset="0"/>
              </a:rPr>
              <a:t>(Social cooperation)</a:t>
            </a:r>
            <a:endParaRPr kumimoji="0" lang="en-US"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43" name="Rectangle 42"/>
          <p:cNvSpPr>
            <a:spLocks noChangeArrowheads="1"/>
          </p:cNvSpPr>
          <p:nvPr/>
        </p:nvSpPr>
        <p:spPr bwMode="auto">
          <a:xfrm>
            <a:off x="6401492" y="3111497"/>
            <a:ext cx="437722" cy="2422106"/>
          </a:xfrm>
          <a:prstGeom prst="rect">
            <a:avLst/>
          </a:prstGeom>
          <a:noFill/>
          <a:ln w="9525">
            <a:no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rgbClr val="00B050"/>
                </a:solidFill>
                <a:effectLst/>
                <a:latin typeface="Times New Roman" pitchFamily="18" charset="0"/>
                <a:ea typeface="Arial" pitchFamily="34" charset="0"/>
                <a:cs typeface="Arial" pitchFamily="34" charset="0"/>
              </a:rPr>
              <a:t>Security (individual)</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44" name="Rectangle 43"/>
          <p:cNvSpPr>
            <a:spLocks noChangeArrowheads="1"/>
          </p:cNvSpPr>
          <p:nvPr/>
        </p:nvSpPr>
        <p:spPr bwMode="auto">
          <a:xfrm>
            <a:off x="5944332" y="2751250"/>
            <a:ext cx="437722" cy="3180824"/>
          </a:xfrm>
          <a:prstGeom prst="rect">
            <a:avLst/>
          </a:prstGeom>
          <a:noFill/>
          <a:ln w="9525">
            <a:no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B050"/>
                </a:solidFill>
                <a:effectLst/>
                <a:latin typeface="Times New Roman" pitchFamily="18" charset="0"/>
                <a:ea typeface="Arial" pitchFamily="34" charset="0"/>
                <a:cs typeface="Arial" pitchFamily="34" charset="0"/>
              </a:rPr>
              <a:t>Biological needs (individual)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45" name="Title 1"/>
          <p:cNvSpPr txBox="1">
            <a:spLocks/>
          </p:cNvSpPr>
          <p:nvPr/>
        </p:nvSpPr>
        <p:spPr>
          <a:xfrm>
            <a:off x="819198" y="274638"/>
            <a:ext cx="8229600" cy="1143000"/>
          </a:xfrm>
          <a:prstGeom prst="rect">
            <a:avLst/>
          </a:prstGeom>
        </p:spPr>
        <p:txBody>
          <a:bodyPr>
            <a:normAutofit/>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1. INTRODUCTION</a:t>
            </a:r>
            <a:endParaRPr kumimoji="0" lang="en-US" sz="4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46" name="Rectangle 45"/>
          <p:cNvSpPr/>
          <p:nvPr/>
        </p:nvSpPr>
        <p:spPr>
          <a:xfrm>
            <a:off x="2266998" y="6229290"/>
            <a:ext cx="5334000" cy="400110"/>
          </a:xfrm>
          <a:prstGeom prst="rect">
            <a:avLst/>
          </a:prstGeom>
        </p:spPr>
        <p:txBody>
          <a:bodyPr wrap="square">
            <a:spAutoFit/>
          </a:bodyPr>
          <a:lstStyle/>
          <a:p>
            <a:r>
              <a:rPr lang="en-US" sz="2000" b="1" dirty="0" smtClean="0">
                <a:latin typeface="Times New Roman" pitchFamily="18" charset="0"/>
                <a:cs typeface="Times New Roman" pitchFamily="18" charset="0"/>
              </a:rPr>
              <a:t>Operant (motivational, active) model of human</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83727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3000" fill="hold"/>
                                        <p:tgtEl>
                                          <p:spTgt spid="39"/>
                                        </p:tgtEl>
                                        <p:attrNameLst>
                                          <p:attrName>ppt_x</p:attrName>
                                        </p:attrNameLst>
                                      </p:cBhvr>
                                      <p:tavLst>
                                        <p:tav tm="0">
                                          <p:val>
                                            <p:strVal val="1+#ppt_w/2"/>
                                          </p:val>
                                        </p:tav>
                                        <p:tav tm="100000">
                                          <p:val>
                                            <p:strVal val="#ppt_x"/>
                                          </p:val>
                                        </p:tav>
                                      </p:tavLst>
                                    </p:anim>
                                    <p:anim calcmode="lin" valueType="num">
                                      <p:cBhvr additive="base">
                                        <p:cTn id="8" dur="3000" fill="hold"/>
                                        <p:tgtEl>
                                          <p:spTgt spid="39"/>
                                        </p:tgtEl>
                                        <p:attrNameLst>
                                          <p:attrName>ppt_y</p:attrName>
                                        </p:attrNameLst>
                                      </p:cBhvr>
                                      <p:tavLst>
                                        <p:tav tm="0">
                                          <p:val>
                                            <p:strVal val="#ppt_y"/>
                                          </p:val>
                                        </p:tav>
                                        <p:tav tm="100000">
                                          <p:val>
                                            <p:strVal val="#ppt_y"/>
                                          </p:val>
                                        </p:tav>
                                      </p:tavLst>
                                    </p:anim>
                                  </p:childTnLst>
                                </p:cTn>
                              </p:par>
                              <p:par>
                                <p:cTn id="9" presetID="7" presetClass="entr" presetSubtype="2"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additive="base">
                                        <p:cTn id="11" dur="3000" fill="hold"/>
                                        <p:tgtEl>
                                          <p:spTgt spid="44"/>
                                        </p:tgtEl>
                                        <p:attrNameLst>
                                          <p:attrName>ppt_x</p:attrName>
                                        </p:attrNameLst>
                                      </p:cBhvr>
                                      <p:tavLst>
                                        <p:tav tm="0">
                                          <p:val>
                                            <p:strVal val="1+#ppt_w/2"/>
                                          </p:val>
                                        </p:tav>
                                        <p:tav tm="100000">
                                          <p:val>
                                            <p:strVal val="#ppt_x"/>
                                          </p:val>
                                        </p:tav>
                                      </p:tavLst>
                                    </p:anim>
                                    <p:anim calcmode="lin" valueType="num">
                                      <p:cBhvr additive="base">
                                        <p:cTn id="12" dur="3000" fill="hold"/>
                                        <p:tgtEl>
                                          <p:spTgt spid="44"/>
                                        </p:tgtEl>
                                        <p:attrNameLst>
                                          <p:attrName>ppt_y</p:attrName>
                                        </p:attrNameLst>
                                      </p:cBhvr>
                                      <p:tavLst>
                                        <p:tav tm="0">
                                          <p:val>
                                            <p:strVal val="#ppt_y"/>
                                          </p:val>
                                        </p:tav>
                                        <p:tav tm="100000">
                                          <p:val>
                                            <p:strVal val="#ppt_y"/>
                                          </p:val>
                                        </p:tav>
                                      </p:tavLst>
                                    </p:anim>
                                  </p:childTnLst>
                                </p:cTn>
                              </p:par>
                            </p:childTnLst>
                          </p:cTn>
                        </p:par>
                        <p:par>
                          <p:cTn id="13" fill="hold">
                            <p:stCondLst>
                              <p:cond delay="3000"/>
                            </p:stCondLst>
                            <p:childTnLst>
                              <p:par>
                                <p:cTn id="14" presetID="7" presetClass="entr" presetSubtype="2"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3000" fill="hold"/>
                                        <p:tgtEl>
                                          <p:spTgt spid="8"/>
                                        </p:tgtEl>
                                        <p:attrNameLst>
                                          <p:attrName>ppt_x</p:attrName>
                                        </p:attrNameLst>
                                      </p:cBhvr>
                                      <p:tavLst>
                                        <p:tav tm="0">
                                          <p:val>
                                            <p:strVal val="1+#ppt_w/2"/>
                                          </p:val>
                                        </p:tav>
                                        <p:tav tm="100000">
                                          <p:val>
                                            <p:strVal val="#ppt_x"/>
                                          </p:val>
                                        </p:tav>
                                      </p:tavLst>
                                    </p:anim>
                                    <p:anim calcmode="lin" valueType="num">
                                      <p:cBhvr additive="base">
                                        <p:cTn id="17" dur="3000" fill="hold"/>
                                        <p:tgtEl>
                                          <p:spTgt spid="8"/>
                                        </p:tgtEl>
                                        <p:attrNameLst>
                                          <p:attrName>ppt_y</p:attrName>
                                        </p:attrNameLst>
                                      </p:cBhvr>
                                      <p:tavLst>
                                        <p:tav tm="0">
                                          <p:val>
                                            <p:strVal val="#ppt_y"/>
                                          </p:val>
                                        </p:tav>
                                        <p:tav tm="100000">
                                          <p:val>
                                            <p:strVal val="#ppt_y"/>
                                          </p:val>
                                        </p:tav>
                                      </p:tavLst>
                                    </p:anim>
                                  </p:childTnLst>
                                </p:cTn>
                              </p:par>
                              <p:par>
                                <p:cTn id="18" presetID="7" presetClass="entr" presetSubtype="2" fill="hold" grpId="0" nodeType="withEffect">
                                  <p:stCondLst>
                                    <p:cond delay="0"/>
                                  </p:stCondLst>
                                  <p:childTnLst>
                                    <p:set>
                                      <p:cBhvr>
                                        <p:cTn id="19" dur="1" fill="hold">
                                          <p:stCondLst>
                                            <p:cond delay="0"/>
                                          </p:stCondLst>
                                        </p:cTn>
                                        <p:tgtEl>
                                          <p:spTgt spid="43"/>
                                        </p:tgtEl>
                                        <p:attrNameLst>
                                          <p:attrName>style.visibility</p:attrName>
                                        </p:attrNameLst>
                                      </p:cBhvr>
                                      <p:to>
                                        <p:strVal val="visible"/>
                                      </p:to>
                                    </p:set>
                                    <p:anim calcmode="lin" valueType="num">
                                      <p:cBhvr additive="base">
                                        <p:cTn id="20" dur="3000" fill="hold"/>
                                        <p:tgtEl>
                                          <p:spTgt spid="43"/>
                                        </p:tgtEl>
                                        <p:attrNameLst>
                                          <p:attrName>ppt_x</p:attrName>
                                        </p:attrNameLst>
                                      </p:cBhvr>
                                      <p:tavLst>
                                        <p:tav tm="0">
                                          <p:val>
                                            <p:strVal val="1+#ppt_w/2"/>
                                          </p:val>
                                        </p:tav>
                                        <p:tav tm="100000">
                                          <p:val>
                                            <p:strVal val="#ppt_x"/>
                                          </p:val>
                                        </p:tav>
                                      </p:tavLst>
                                    </p:anim>
                                    <p:anim calcmode="lin" valueType="num">
                                      <p:cBhvr additive="base">
                                        <p:cTn id="21" dur="3000" fill="hold"/>
                                        <p:tgtEl>
                                          <p:spTgt spid="43"/>
                                        </p:tgtEl>
                                        <p:attrNameLst>
                                          <p:attrName>ppt_y</p:attrName>
                                        </p:attrNameLst>
                                      </p:cBhvr>
                                      <p:tavLst>
                                        <p:tav tm="0">
                                          <p:val>
                                            <p:strVal val="#ppt_y"/>
                                          </p:val>
                                        </p:tav>
                                        <p:tav tm="100000">
                                          <p:val>
                                            <p:strVal val="#ppt_y"/>
                                          </p:val>
                                        </p:tav>
                                      </p:tavLst>
                                    </p:anim>
                                  </p:childTnLst>
                                </p:cTn>
                              </p:par>
                            </p:childTnLst>
                          </p:cTn>
                        </p:par>
                        <p:par>
                          <p:cTn id="22" fill="hold">
                            <p:stCondLst>
                              <p:cond delay="6000"/>
                            </p:stCondLst>
                            <p:childTnLst>
                              <p:par>
                                <p:cTn id="23" presetID="7" presetClass="entr" presetSubtype="2"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3000" fill="hold"/>
                                        <p:tgtEl>
                                          <p:spTgt spid="9"/>
                                        </p:tgtEl>
                                        <p:attrNameLst>
                                          <p:attrName>ppt_x</p:attrName>
                                        </p:attrNameLst>
                                      </p:cBhvr>
                                      <p:tavLst>
                                        <p:tav tm="0">
                                          <p:val>
                                            <p:strVal val="1+#ppt_w/2"/>
                                          </p:val>
                                        </p:tav>
                                        <p:tav tm="100000">
                                          <p:val>
                                            <p:strVal val="#ppt_x"/>
                                          </p:val>
                                        </p:tav>
                                      </p:tavLst>
                                    </p:anim>
                                    <p:anim calcmode="lin" valueType="num">
                                      <p:cBhvr additive="base">
                                        <p:cTn id="26" dur="3000" fill="hold"/>
                                        <p:tgtEl>
                                          <p:spTgt spid="9"/>
                                        </p:tgtEl>
                                        <p:attrNameLst>
                                          <p:attrName>ppt_y</p:attrName>
                                        </p:attrNameLst>
                                      </p:cBhvr>
                                      <p:tavLst>
                                        <p:tav tm="0">
                                          <p:val>
                                            <p:strVal val="#ppt_y"/>
                                          </p:val>
                                        </p:tav>
                                        <p:tav tm="100000">
                                          <p:val>
                                            <p:strVal val="#ppt_y"/>
                                          </p:val>
                                        </p:tav>
                                      </p:tavLst>
                                    </p:anim>
                                  </p:childTnLst>
                                </p:cTn>
                              </p:par>
                              <p:par>
                                <p:cTn id="27" presetID="7" presetClass="entr" presetSubtype="2" fill="hold" grpId="0" nodeType="withEffect">
                                  <p:stCondLst>
                                    <p:cond delay="0"/>
                                  </p:stCondLst>
                                  <p:childTnLst>
                                    <p:set>
                                      <p:cBhvr>
                                        <p:cTn id="28" dur="1" fill="hold">
                                          <p:stCondLst>
                                            <p:cond delay="0"/>
                                          </p:stCondLst>
                                        </p:cTn>
                                        <p:tgtEl>
                                          <p:spTgt spid="42"/>
                                        </p:tgtEl>
                                        <p:attrNameLst>
                                          <p:attrName>style.visibility</p:attrName>
                                        </p:attrNameLst>
                                      </p:cBhvr>
                                      <p:to>
                                        <p:strVal val="visible"/>
                                      </p:to>
                                    </p:set>
                                    <p:anim calcmode="lin" valueType="num">
                                      <p:cBhvr additive="base">
                                        <p:cTn id="29" dur="3000" fill="hold"/>
                                        <p:tgtEl>
                                          <p:spTgt spid="42"/>
                                        </p:tgtEl>
                                        <p:attrNameLst>
                                          <p:attrName>ppt_x</p:attrName>
                                        </p:attrNameLst>
                                      </p:cBhvr>
                                      <p:tavLst>
                                        <p:tav tm="0">
                                          <p:val>
                                            <p:strVal val="1+#ppt_w/2"/>
                                          </p:val>
                                        </p:tav>
                                        <p:tav tm="100000">
                                          <p:val>
                                            <p:strVal val="#ppt_x"/>
                                          </p:val>
                                        </p:tav>
                                      </p:tavLst>
                                    </p:anim>
                                    <p:anim calcmode="lin" valueType="num">
                                      <p:cBhvr additive="base">
                                        <p:cTn id="30" dur="3000" fill="hold"/>
                                        <p:tgtEl>
                                          <p:spTgt spid="42"/>
                                        </p:tgtEl>
                                        <p:attrNameLst>
                                          <p:attrName>ppt_y</p:attrName>
                                        </p:attrNameLst>
                                      </p:cBhvr>
                                      <p:tavLst>
                                        <p:tav tm="0">
                                          <p:val>
                                            <p:strVal val="#ppt_y"/>
                                          </p:val>
                                        </p:tav>
                                        <p:tav tm="100000">
                                          <p:val>
                                            <p:strVal val="#ppt_y"/>
                                          </p:val>
                                        </p:tav>
                                      </p:tavLst>
                                    </p:anim>
                                  </p:childTnLst>
                                </p:cTn>
                              </p:par>
                            </p:childTnLst>
                          </p:cTn>
                        </p:par>
                        <p:par>
                          <p:cTn id="31" fill="hold">
                            <p:stCondLst>
                              <p:cond delay="9000"/>
                            </p:stCondLst>
                            <p:childTnLst>
                              <p:par>
                                <p:cTn id="32" presetID="7" presetClass="entr" presetSubtype="2"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3000" fill="hold"/>
                                        <p:tgtEl>
                                          <p:spTgt spid="10"/>
                                        </p:tgtEl>
                                        <p:attrNameLst>
                                          <p:attrName>ppt_x</p:attrName>
                                        </p:attrNameLst>
                                      </p:cBhvr>
                                      <p:tavLst>
                                        <p:tav tm="0">
                                          <p:val>
                                            <p:strVal val="1+#ppt_w/2"/>
                                          </p:val>
                                        </p:tav>
                                        <p:tav tm="100000">
                                          <p:val>
                                            <p:strVal val="#ppt_x"/>
                                          </p:val>
                                        </p:tav>
                                      </p:tavLst>
                                    </p:anim>
                                    <p:anim calcmode="lin" valueType="num">
                                      <p:cBhvr additive="base">
                                        <p:cTn id="35" dur="3000" fill="hold"/>
                                        <p:tgtEl>
                                          <p:spTgt spid="10"/>
                                        </p:tgtEl>
                                        <p:attrNameLst>
                                          <p:attrName>ppt_y</p:attrName>
                                        </p:attrNameLst>
                                      </p:cBhvr>
                                      <p:tavLst>
                                        <p:tav tm="0">
                                          <p:val>
                                            <p:strVal val="#ppt_y"/>
                                          </p:val>
                                        </p:tav>
                                        <p:tav tm="100000">
                                          <p:val>
                                            <p:strVal val="#ppt_y"/>
                                          </p:val>
                                        </p:tav>
                                      </p:tavLst>
                                    </p:anim>
                                  </p:childTnLst>
                                </p:cTn>
                              </p:par>
                              <p:par>
                                <p:cTn id="36" presetID="7" presetClass="entr" presetSubtype="2"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additive="base">
                                        <p:cTn id="38" dur="3000" fill="hold"/>
                                        <p:tgtEl>
                                          <p:spTgt spid="40"/>
                                        </p:tgtEl>
                                        <p:attrNameLst>
                                          <p:attrName>ppt_x</p:attrName>
                                        </p:attrNameLst>
                                      </p:cBhvr>
                                      <p:tavLst>
                                        <p:tav tm="0">
                                          <p:val>
                                            <p:strVal val="1+#ppt_w/2"/>
                                          </p:val>
                                        </p:tav>
                                        <p:tav tm="100000">
                                          <p:val>
                                            <p:strVal val="#ppt_x"/>
                                          </p:val>
                                        </p:tav>
                                      </p:tavLst>
                                    </p:anim>
                                    <p:anim calcmode="lin" valueType="num">
                                      <p:cBhvr additive="base">
                                        <p:cTn id="39" dur="3000" fill="hold"/>
                                        <p:tgtEl>
                                          <p:spTgt spid="40"/>
                                        </p:tgtEl>
                                        <p:attrNameLst>
                                          <p:attrName>ppt_y</p:attrName>
                                        </p:attrNameLst>
                                      </p:cBhvr>
                                      <p:tavLst>
                                        <p:tav tm="0">
                                          <p:val>
                                            <p:strVal val="#ppt_y"/>
                                          </p:val>
                                        </p:tav>
                                        <p:tav tm="100000">
                                          <p:val>
                                            <p:strVal val="#ppt_y"/>
                                          </p:val>
                                        </p:tav>
                                      </p:tavLst>
                                    </p:anim>
                                  </p:childTnLst>
                                </p:cTn>
                              </p:par>
                            </p:childTnLst>
                          </p:cTn>
                        </p:par>
                        <p:par>
                          <p:cTn id="40" fill="hold">
                            <p:stCondLst>
                              <p:cond delay="12000"/>
                            </p:stCondLst>
                            <p:childTnLst>
                              <p:par>
                                <p:cTn id="41" presetID="7" presetClass="entr" presetSubtype="2"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3000" fill="hold"/>
                                        <p:tgtEl>
                                          <p:spTgt spid="4"/>
                                        </p:tgtEl>
                                        <p:attrNameLst>
                                          <p:attrName>ppt_x</p:attrName>
                                        </p:attrNameLst>
                                      </p:cBhvr>
                                      <p:tavLst>
                                        <p:tav tm="0">
                                          <p:val>
                                            <p:strVal val="1+#ppt_w/2"/>
                                          </p:val>
                                        </p:tav>
                                        <p:tav tm="100000">
                                          <p:val>
                                            <p:strVal val="#ppt_x"/>
                                          </p:val>
                                        </p:tav>
                                      </p:tavLst>
                                    </p:anim>
                                    <p:anim calcmode="lin" valueType="num">
                                      <p:cBhvr additive="base">
                                        <p:cTn id="44" dur="3000" fill="hold"/>
                                        <p:tgtEl>
                                          <p:spTgt spid="4"/>
                                        </p:tgtEl>
                                        <p:attrNameLst>
                                          <p:attrName>ppt_y</p:attrName>
                                        </p:attrNameLst>
                                      </p:cBhvr>
                                      <p:tavLst>
                                        <p:tav tm="0">
                                          <p:val>
                                            <p:strVal val="#ppt_y"/>
                                          </p:val>
                                        </p:tav>
                                        <p:tav tm="100000">
                                          <p:val>
                                            <p:strVal val="#ppt_y"/>
                                          </p:val>
                                        </p:tav>
                                      </p:tavLst>
                                    </p:anim>
                                  </p:childTnLst>
                                </p:cTn>
                              </p:par>
                              <p:par>
                                <p:cTn id="45" presetID="7" presetClass="entr" presetSubtype="2"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anim calcmode="lin" valueType="num">
                                      <p:cBhvr additive="base">
                                        <p:cTn id="47" dur="3000" fill="hold"/>
                                        <p:tgtEl>
                                          <p:spTgt spid="46"/>
                                        </p:tgtEl>
                                        <p:attrNameLst>
                                          <p:attrName>ppt_x</p:attrName>
                                        </p:attrNameLst>
                                      </p:cBhvr>
                                      <p:tavLst>
                                        <p:tav tm="0">
                                          <p:val>
                                            <p:strVal val="1+#ppt_w/2"/>
                                          </p:val>
                                        </p:tav>
                                        <p:tav tm="100000">
                                          <p:val>
                                            <p:strVal val="#ppt_x"/>
                                          </p:val>
                                        </p:tav>
                                      </p:tavLst>
                                    </p:anim>
                                    <p:anim calcmode="lin" valueType="num">
                                      <p:cBhvr additive="base">
                                        <p:cTn id="48" dur="3000" fill="hold"/>
                                        <p:tgtEl>
                                          <p:spTgt spid="46"/>
                                        </p:tgtEl>
                                        <p:attrNameLst>
                                          <p:attrName>ppt_y</p:attrName>
                                        </p:attrNameLst>
                                      </p:cBhvr>
                                      <p:tavLst>
                                        <p:tav tm="0">
                                          <p:val>
                                            <p:strVal val="#ppt_y"/>
                                          </p:val>
                                        </p:tav>
                                        <p:tav tm="100000">
                                          <p:val>
                                            <p:strVal val="#ppt_y"/>
                                          </p:val>
                                        </p:tav>
                                      </p:tavLst>
                                    </p:anim>
                                  </p:childTnLst>
                                </p:cTn>
                              </p:par>
                            </p:childTnLst>
                          </p:cTn>
                        </p:par>
                        <p:par>
                          <p:cTn id="49" fill="hold">
                            <p:stCondLst>
                              <p:cond delay="15000"/>
                            </p:stCondLst>
                            <p:childTnLst>
                              <p:par>
                                <p:cTn id="50" presetID="7" presetClass="entr" presetSubtype="4" fill="hold" grpId="0" nodeType="afterEffect">
                                  <p:stCondLst>
                                    <p:cond delay="0"/>
                                  </p:stCondLst>
                                  <p:childTnLst>
                                    <p:set>
                                      <p:cBhvr>
                                        <p:cTn id="51" dur="1" fill="hold">
                                          <p:stCondLst>
                                            <p:cond delay="0"/>
                                          </p:stCondLst>
                                        </p:cTn>
                                        <p:tgtEl>
                                          <p:spTgt spid="38"/>
                                        </p:tgtEl>
                                        <p:attrNameLst>
                                          <p:attrName>style.visibility</p:attrName>
                                        </p:attrNameLst>
                                      </p:cBhvr>
                                      <p:to>
                                        <p:strVal val="visible"/>
                                      </p:to>
                                    </p:set>
                                    <p:anim calcmode="lin" valueType="num">
                                      <p:cBhvr additive="base">
                                        <p:cTn id="52" dur="3000" fill="hold"/>
                                        <p:tgtEl>
                                          <p:spTgt spid="38"/>
                                        </p:tgtEl>
                                        <p:attrNameLst>
                                          <p:attrName>ppt_x</p:attrName>
                                        </p:attrNameLst>
                                      </p:cBhvr>
                                      <p:tavLst>
                                        <p:tav tm="0">
                                          <p:val>
                                            <p:strVal val="#ppt_x"/>
                                          </p:val>
                                        </p:tav>
                                        <p:tav tm="100000">
                                          <p:val>
                                            <p:strVal val="#ppt_x"/>
                                          </p:val>
                                        </p:tav>
                                      </p:tavLst>
                                    </p:anim>
                                    <p:anim calcmode="lin" valueType="num">
                                      <p:cBhvr additive="base">
                                        <p:cTn id="53" dur="3000" fill="hold"/>
                                        <p:tgtEl>
                                          <p:spTgt spid="38"/>
                                        </p:tgtEl>
                                        <p:attrNameLst>
                                          <p:attrName>ppt_y</p:attrName>
                                        </p:attrNameLst>
                                      </p:cBhvr>
                                      <p:tavLst>
                                        <p:tav tm="0">
                                          <p:val>
                                            <p:strVal val="1+#ppt_h/2"/>
                                          </p:val>
                                        </p:tav>
                                        <p:tav tm="100000">
                                          <p:val>
                                            <p:strVal val="#ppt_y"/>
                                          </p:val>
                                        </p:tav>
                                      </p:tavLst>
                                    </p:anim>
                                  </p:childTnLst>
                                </p:cTn>
                              </p:par>
                            </p:childTnLst>
                          </p:cTn>
                        </p:par>
                        <p:par>
                          <p:cTn id="54" fill="hold">
                            <p:stCondLst>
                              <p:cond delay="18000"/>
                            </p:stCondLst>
                            <p:childTnLst>
                              <p:par>
                                <p:cTn id="55" presetID="7" presetClass="entr" presetSubtype="2" fill="hold" grpId="0"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3000" fill="hold"/>
                                        <p:tgtEl>
                                          <p:spTgt spid="11"/>
                                        </p:tgtEl>
                                        <p:attrNameLst>
                                          <p:attrName>ppt_x</p:attrName>
                                        </p:attrNameLst>
                                      </p:cBhvr>
                                      <p:tavLst>
                                        <p:tav tm="0">
                                          <p:val>
                                            <p:strVal val="1+#ppt_w/2"/>
                                          </p:val>
                                        </p:tav>
                                        <p:tav tm="100000">
                                          <p:val>
                                            <p:strVal val="#ppt_x"/>
                                          </p:val>
                                        </p:tav>
                                      </p:tavLst>
                                    </p:anim>
                                    <p:anim calcmode="lin" valueType="num">
                                      <p:cBhvr additive="base">
                                        <p:cTn id="58" dur="3000" fill="hold"/>
                                        <p:tgtEl>
                                          <p:spTgt spid="11"/>
                                        </p:tgtEl>
                                        <p:attrNameLst>
                                          <p:attrName>ppt_y</p:attrName>
                                        </p:attrNameLst>
                                      </p:cBhvr>
                                      <p:tavLst>
                                        <p:tav tm="0">
                                          <p:val>
                                            <p:strVal val="#ppt_y"/>
                                          </p:val>
                                        </p:tav>
                                        <p:tav tm="100000">
                                          <p:val>
                                            <p:strVal val="#ppt_y"/>
                                          </p:val>
                                        </p:tav>
                                      </p:tavLst>
                                    </p:anim>
                                  </p:childTnLst>
                                </p:cTn>
                              </p:par>
                              <p:par>
                                <p:cTn id="59" presetID="7" presetClass="entr" presetSubtype="2"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anim calcmode="lin" valueType="num">
                                      <p:cBhvr additive="base">
                                        <p:cTn id="61" dur="3000" fill="hold"/>
                                        <p:tgtEl>
                                          <p:spTgt spid="41"/>
                                        </p:tgtEl>
                                        <p:attrNameLst>
                                          <p:attrName>ppt_x</p:attrName>
                                        </p:attrNameLst>
                                      </p:cBhvr>
                                      <p:tavLst>
                                        <p:tav tm="0">
                                          <p:val>
                                            <p:strVal val="1+#ppt_w/2"/>
                                          </p:val>
                                        </p:tav>
                                        <p:tav tm="100000">
                                          <p:val>
                                            <p:strVal val="#ppt_x"/>
                                          </p:val>
                                        </p:tav>
                                      </p:tavLst>
                                    </p:anim>
                                    <p:anim calcmode="lin" valueType="num">
                                      <p:cBhvr additive="base">
                                        <p:cTn id="62" dur="30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38" grpId="0"/>
      <p:bldP spid="39" grpId="0" animBg="1"/>
      <p:bldP spid="40" grpId="0"/>
      <p:bldP spid="41" grpId="0"/>
      <p:bldP spid="42" grpId="0"/>
      <p:bldP spid="43" grpId="0"/>
      <p:bldP spid="44" grpId="0"/>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5</a:t>
            </a:r>
            <a:endParaRPr lang="en-US" dirty="0"/>
          </a:p>
        </p:txBody>
      </p:sp>
      <p:sp>
        <p:nvSpPr>
          <p:cNvPr id="3" name="Title 1"/>
          <p:cNvSpPr txBox="1">
            <a:spLocks/>
          </p:cNvSpPr>
          <p:nvPr/>
        </p:nvSpPr>
        <p:spPr>
          <a:xfrm>
            <a:off x="957298" y="274638"/>
            <a:ext cx="8229600" cy="1143000"/>
          </a:xfrm>
          <a:prstGeom prst="rect">
            <a:avLst/>
          </a:prstGeom>
        </p:spPr>
        <p:txBody>
          <a:bodyPr>
            <a:noAutofit/>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2. EMOTIONAL AND INTERACTIVE INSTRUCTIONAL MODEL</a:t>
            </a:r>
            <a:endParaRPr kumimoji="0" lang="en-US" sz="36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4" name="Rectangle 1"/>
          <p:cNvSpPr>
            <a:spLocks noChangeArrowheads="1"/>
          </p:cNvSpPr>
          <p:nvPr/>
        </p:nvSpPr>
        <p:spPr bwMode="auto">
          <a:xfrm>
            <a:off x="500098"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2"/>
          <p:cNvSpPr>
            <a:spLocks noChangeArrowheads="1"/>
          </p:cNvSpPr>
          <p:nvPr/>
        </p:nvSpPr>
        <p:spPr bwMode="auto">
          <a:xfrm>
            <a:off x="500098"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500098"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7" name="Group 4"/>
          <p:cNvGrpSpPr>
            <a:grpSpLocks/>
          </p:cNvGrpSpPr>
          <p:nvPr/>
        </p:nvGrpSpPr>
        <p:grpSpPr bwMode="auto">
          <a:xfrm>
            <a:off x="686053" y="2143116"/>
            <a:ext cx="8457947" cy="4252750"/>
            <a:chOff x="1699" y="3292"/>
            <a:chExt cx="8588" cy="2721"/>
          </a:xfrm>
        </p:grpSpPr>
        <p:sp>
          <p:nvSpPr>
            <p:cNvPr id="9" name="AutoShape 9"/>
            <p:cNvSpPr>
              <a:spLocks noChangeArrowheads="1"/>
            </p:cNvSpPr>
            <p:nvPr/>
          </p:nvSpPr>
          <p:spPr bwMode="auto">
            <a:xfrm>
              <a:off x="7734" y="4665"/>
              <a:ext cx="1189" cy="1083"/>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FFFF"/>
            </a:solidFill>
            <a:ln w="158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1699" y="4942"/>
              <a:ext cx="1277" cy="4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rgbClr val="FF0000"/>
                </a:solidFill>
                <a:effectLst/>
                <a:latin typeface="Times New Roman" pitchFamily="18"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Information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AutoShape 11"/>
            <p:cNvSpPr>
              <a:spLocks/>
            </p:cNvSpPr>
            <p:nvPr/>
          </p:nvSpPr>
          <p:spPr bwMode="auto">
            <a:xfrm>
              <a:off x="3979" y="3345"/>
              <a:ext cx="1335" cy="1267"/>
            </a:xfrm>
            <a:prstGeom prst="borderCallout2">
              <a:avLst>
                <a:gd name="adj1" fmla="val 14208"/>
                <a:gd name="adj2" fmla="val 108991"/>
                <a:gd name="adj3" fmla="val 14208"/>
                <a:gd name="adj4" fmla="val 110412"/>
                <a:gd name="adj5" fmla="val 119574"/>
                <a:gd name="adj6" fmla="val 117755"/>
              </a:avLst>
            </a:prstGeom>
            <a:solidFill>
              <a:srgbClr val="FFFFFF"/>
            </a:solidFill>
            <a:ln w="9525">
              <a:solidFill>
                <a:srgbClr val="000000"/>
              </a:solidFill>
              <a:prstDash val="sysDot"/>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a:off x="4029" y="3387"/>
              <a:ext cx="1228" cy="3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Similitude</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4029" y="3762"/>
              <a:ext cx="1220" cy="3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Inspiration</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8972" y="4852"/>
              <a:ext cx="1315" cy="2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rgbClr val="FF0000"/>
                  </a:solidFill>
                  <a:effectLst/>
                  <a:latin typeface="Calibri" pitchFamily="34" charset="0"/>
                  <a:ea typeface="Arial" pitchFamily="34" charset="0"/>
                  <a:cs typeface="B Koodak" pitchFamily="2" charset="-78"/>
                </a:rPr>
                <a:t>Confidence</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5" name="AutoShape 15"/>
            <p:cNvSpPr>
              <a:spLocks noChangeArrowheads="1"/>
            </p:cNvSpPr>
            <p:nvPr/>
          </p:nvSpPr>
          <p:spPr bwMode="auto">
            <a:xfrm>
              <a:off x="9034" y="4652"/>
              <a:ext cx="1189" cy="1083"/>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158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6" name="AutoShape 16"/>
            <p:cNvCxnSpPr>
              <a:cxnSpLocks noChangeShapeType="1"/>
            </p:cNvCxnSpPr>
            <p:nvPr/>
          </p:nvCxnSpPr>
          <p:spPr bwMode="auto">
            <a:xfrm>
              <a:off x="8796" y="5223"/>
              <a:ext cx="389" cy="9"/>
            </a:xfrm>
            <a:prstGeom prst="straightConnector1">
              <a:avLst/>
            </a:prstGeom>
            <a:noFill/>
            <a:ln w="12700">
              <a:solidFill>
                <a:srgbClr val="000000"/>
              </a:solidFill>
              <a:round/>
              <a:headEnd/>
              <a:tailEnd type="triangle" w="med" len="med"/>
            </a:ln>
          </p:spPr>
        </p:cxnSp>
        <p:cxnSp>
          <p:nvCxnSpPr>
            <p:cNvPr id="17" name="AutoShape 17"/>
            <p:cNvCxnSpPr>
              <a:cxnSpLocks noChangeShapeType="1"/>
            </p:cNvCxnSpPr>
            <p:nvPr/>
          </p:nvCxnSpPr>
          <p:spPr bwMode="auto">
            <a:xfrm flipV="1">
              <a:off x="7185" y="5222"/>
              <a:ext cx="664" cy="9"/>
            </a:xfrm>
            <a:prstGeom prst="straightConnector1">
              <a:avLst/>
            </a:prstGeom>
            <a:noFill/>
            <a:ln w="12700">
              <a:solidFill>
                <a:srgbClr val="000000"/>
              </a:solidFill>
              <a:round/>
              <a:headEnd/>
              <a:tailEnd type="triangle" w="med" len="med"/>
            </a:ln>
          </p:spPr>
        </p:cxnSp>
        <p:sp>
          <p:nvSpPr>
            <p:cNvPr id="18" name="AutoShape 18"/>
            <p:cNvSpPr>
              <a:spLocks noChangeArrowheads="1"/>
            </p:cNvSpPr>
            <p:nvPr/>
          </p:nvSpPr>
          <p:spPr bwMode="auto">
            <a:xfrm>
              <a:off x="4811" y="4857"/>
              <a:ext cx="923" cy="754"/>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19050">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9"/>
            <p:cNvSpPr>
              <a:spLocks noChangeArrowheads="1"/>
            </p:cNvSpPr>
            <p:nvPr/>
          </p:nvSpPr>
          <p:spPr bwMode="auto">
            <a:xfrm>
              <a:off x="4794" y="4922"/>
              <a:ext cx="1044" cy="2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rgbClr val="FF0000"/>
                  </a:solidFill>
                  <a:effectLst/>
                  <a:latin typeface="Calibri" pitchFamily="34" charset="0"/>
                  <a:ea typeface="Arial" pitchFamily="34" charset="0"/>
                  <a:cs typeface="Arial" pitchFamily="34" charset="0"/>
                </a:rPr>
                <a:t>Emotion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20"/>
            <p:cNvSpPr>
              <a:spLocks noChangeArrowheads="1"/>
            </p:cNvSpPr>
            <p:nvPr/>
          </p:nvSpPr>
          <p:spPr bwMode="auto">
            <a:xfrm>
              <a:off x="3164" y="4945"/>
              <a:ext cx="1088" cy="2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rgbClr val="FF0000"/>
                  </a:solidFill>
                  <a:effectLst/>
                  <a:latin typeface="Calibri" pitchFamily="34" charset="0"/>
                  <a:ea typeface="Arial" pitchFamily="34" charset="0"/>
                  <a:cs typeface="Arial" pitchFamily="34" charset="0"/>
                </a:rPr>
                <a:t>Cognition</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1" name="AutoShape 21"/>
            <p:cNvCxnSpPr>
              <a:cxnSpLocks noChangeShapeType="1"/>
            </p:cNvCxnSpPr>
            <p:nvPr/>
          </p:nvCxnSpPr>
          <p:spPr bwMode="auto">
            <a:xfrm>
              <a:off x="3002" y="5158"/>
              <a:ext cx="252" cy="0"/>
            </a:xfrm>
            <a:prstGeom prst="straightConnector1">
              <a:avLst/>
            </a:prstGeom>
            <a:noFill/>
            <a:ln w="12700">
              <a:solidFill>
                <a:srgbClr val="000000"/>
              </a:solidFill>
              <a:round/>
              <a:headEnd/>
              <a:tailEnd type="triangle" w="med" len="med"/>
            </a:ln>
          </p:spPr>
        </p:cxnSp>
        <p:sp>
          <p:nvSpPr>
            <p:cNvPr id="22" name="Rectangle 22"/>
            <p:cNvSpPr>
              <a:spLocks noChangeArrowheads="1"/>
            </p:cNvSpPr>
            <p:nvPr/>
          </p:nvSpPr>
          <p:spPr bwMode="auto">
            <a:xfrm>
              <a:off x="7734" y="4901"/>
              <a:ext cx="1253" cy="2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FF0000"/>
                  </a:solidFill>
                  <a:effectLst/>
                  <a:latin typeface="Calibri" pitchFamily="34" charset="0"/>
                  <a:ea typeface="Arial" pitchFamily="34" charset="0"/>
                  <a:cs typeface="B Koodak" pitchFamily="2" charset="-78"/>
                </a:rPr>
                <a:t>Belief</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AutoShape 23"/>
            <p:cNvSpPr>
              <a:spLocks noChangeArrowheads="1"/>
            </p:cNvSpPr>
            <p:nvPr/>
          </p:nvSpPr>
          <p:spPr bwMode="auto">
            <a:xfrm>
              <a:off x="3228" y="4857"/>
              <a:ext cx="941" cy="754"/>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4" name="AutoShape 24"/>
            <p:cNvCxnSpPr>
              <a:cxnSpLocks noChangeShapeType="1"/>
            </p:cNvCxnSpPr>
            <p:nvPr/>
          </p:nvCxnSpPr>
          <p:spPr bwMode="auto">
            <a:xfrm>
              <a:off x="4338" y="5242"/>
              <a:ext cx="378" cy="0"/>
            </a:xfrm>
            <a:prstGeom prst="straightConnector1">
              <a:avLst/>
            </a:prstGeom>
            <a:noFill/>
            <a:ln w="12700">
              <a:solidFill>
                <a:srgbClr val="000000"/>
              </a:solidFill>
              <a:round/>
              <a:headEnd/>
              <a:tailEnd type="triangle" w="med" len="med"/>
            </a:ln>
          </p:spPr>
        </p:cxnSp>
        <p:grpSp>
          <p:nvGrpSpPr>
            <p:cNvPr id="25" name="Group 25"/>
            <p:cNvGrpSpPr>
              <a:grpSpLocks/>
            </p:cNvGrpSpPr>
            <p:nvPr/>
          </p:nvGrpSpPr>
          <p:grpSpPr bwMode="auto">
            <a:xfrm>
              <a:off x="6322" y="4857"/>
              <a:ext cx="968" cy="754"/>
              <a:chOff x="5834" y="4857"/>
              <a:chExt cx="968" cy="754"/>
            </a:xfrm>
          </p:grpSpPr>
          <p:sp>
            <p:nvSpPr>
              <p:cNvPr id="39" name="AutoShape 26"/>
              <p:cNvSpPr>
                <a:spLocks noChangeArrowheads="1"/>
              </p:cNvSpPr>
              <p:nvPr/>
            </p:nvSpPr>
            <p:spPr bwMode="auto">
              <a:xfrm>
                <a:off x="5853" y="4857"/>
                <a:ext cx="923" cy="754"/>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19050">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 name="Rectangle 27"/>
              <p:cNvSpPr>
                <a:spLocks noChangeArrowheads="1"/>
              </p:cNvSpPr>
              <p:nvPr/>
            </p:nvSpPr>
            <p:spPr bwMode="auto">
              <a:xfrm>
                <a:off x="5834" y="4971"/>
                <a:ext cx="968" cy="2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FF0000"/>
                    </a:solidFill>
                    <a:effectLst/>
                    <a:latin typeface="Calibri" pitchFamily="34" charset="0"/>
                    <a:ea typeface="Arial" pitchFamily="34" charset="0"/>
                    <a:cs typeface="Arial" pitchFamily="34" charset="0"/>
                  </a:rPr>
                  <a:t>Action</a:t>
                </a:r>
                <a:endParaRPr kumimoji="0" lang="en-US" sz="20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6" name="Group 28"/>
            <p:cNvGrpSpPr>
              <a:grpSpLocks/>
            </p:cNvGrpSpPr>
            <p:nvPr/>
          </p:nvGrpSpPr>
          <p:grpSpPr bwMode="auto">
            <a:xfrm>
              <a:off x="7557" y="3292"/>
              <a:ext cx="1348" cy="2721"/>
              <a:chOff x="7341" y="3372"/>
              <a:chExt cx="1348" cy="2721"/>
            </a:xfrm>
          </p:grpSpPr>
          <p:cxnSp>
            <p:nvCxnSpPr>
              <p:cNvPr id="36" name="AutoShape 29"/>
              <p:cNvCxnSpPr>
                <a:cxnSpLocks noChangeShapeType="1"/>
              </p:cNvCxnSpPr>
              <p:nvPr/>
            </p:nvCxnSpPr>
            <p:spPr bwMode="auto">
              <a:xfrm>
                <a:off x="7341" y="4030"/>
                <a:ext cx="0" cy="2063"/>
              </a:xfrm>
              <a:prstGeom prst="straightConnector1">
                <a:avLst/>
              </a:prstGeom>
              <a:noFill/>
              <a:ln w="19050">
                <a:solidFill>
                  <a:srgbClr val="FF0000"/>
                </a:solidFill>
                <a:prstDash val="sysDot"/>
                <a:round/>
                <a:headEnd/>
                <a:tailEnd/>
              </a:ln>
            </p:spPr>
          </p:cxnSp>
          <p:sp>
            <p:nvSpPr>
              <p:cNvPr id="37" name="AutoShape 30"/>
              <p:cNvSpPr>
                <a:spLocks noChangeArrowheads="1"/>
              </p:cNvSpPr>
              <p:nvPr/>
            </p:nvSpPr>
            <p:spPr bwMode="auto">
              <a:xfrm>
                <a:off x="7341" y="3372"/>
                <a:ext cx="1348" cy="864"/>
              </a:xfrm>
              <a:prstGeom prst="rightArrow">
                <a:avLst>
                  <a:gd name="adj1" fmla="val 50000"/>
                  <a:gd name="adj2" fmla="val 39005"/>
                </a:avLst>
              </a:prstGeom>
              <a:solidFill>
                <a:srgbClr val="FFFFFF"/>
              </a:solidFill>
              <a:ln w="19050">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8" name="Text Box 31"/>
              <p:cNvSpPr txBox="1">
                <a:spLocks noChangeArrowheads="1"/>
              </p:cNvSpPr>
              <p:nvPr/>
            </p:nvSpPr>
            <p:spPr bwMode="auto">
              <a:xfrm>
                <a:off x="7437" y="3704"/>
                <a:ext cx="1009" cy="25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Learning</a:t>
                </a:r>
                <a:endParaRPr kumimoji="0" lang="en-US" sz="4000" b="1"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27" name="AutoShape 32"/>
            <p:cNvCxnSpPr>
              <a:cxnSpLocks noChangeShapeType="1"/>
            </p:cNvCxnSpPr>
            <p:nvPr/>
          </p:nvCxnSpPr>
          <p:spPr bwMode="auto">
            <a:xfrm flipV="1">
              <a:off x="5710" y="5229"/>
              <a:ext cx="664" cy="9"/>
            </a:xfrm>
            <a:prstGeom prst="straightConnector1">
              <a:avLst/>
            </a:prstGeom>
            <a:noFill/>
            <a:ln w="12700">
              <a:solidFill>
                <a:srgbClr val="000000"/>
              </a:solidFill>
              <a:round/>
              <a:headEnd/>
              <a:tailEnd type="triangle" w="med" len="med"/>
            </a:ln>
          </p:spPr>
        </p:cxnSp>
        <p:sp>
          <p:nvSpPr>
            <p:cNvPr id="28" name="Rectangle 33"/>
            <p:cNvSpPr>
              <a:spLocks noChangeArrowheads="1"/>
            </p:cNvSpPr>
            <p:nvPr/>
          </p:nvSpPr>
          <p:spPr bwMode="auto">
            <a:xfrm>
              <a:off x="4029" y="4195"/>
              <a:ext cx="1227" cy="3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Visiting</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29" name="AutoShape 34"/>
            <p:cNvSpPr>
              <a:spLocks/>
            </p:cNvSpPr>
            <p:nvPr/>
          </p:nvSpPr>
          <p:spPr bwMode="auto">
            <a:xfrm>
              <a:off x="5610" y="3361"/>
              <a:ext cx="1286" cy="841"/>
            </a:xfrm>
            <a:prstGeom prst="borderCallout2">
              <a:avLst>
                <a:gd name="adj1" fmla="val 21403"/>
                <a:gd name="adj2" fmla="val 109333"/>
                <a:gd name="adj3" fmla="val 21403"/>
                <a:gd name="adj4" fmla="val 110032"/>
                <a:gd name="adj5" fmla="val 173009"/>
                <a:gd name="adj6" fmla="val 118194"/>
              </a:avLst>
            </a:prstGeom>
            <a:solidFill>
              <a:srgbClr val="FFFFFF"/>
            </a:solidFill>
            <a:ln w="9525">
              <a:solidFill>
                <a:srgbClr val="000000"/>
              </a:solidFill>
              <a:prstDash val="sysDot"/>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35"/>
            <p:cNvSpPr>
              <a:spLocks noChangeArrowheads="1"/>
            </p:cNvSpPr>
            <p:nvPr/>
          </p:nvSpPr>
          <p:spPr bwMode="auto">
            <a:xfrm>
              <a:off x="5645" y="3383"/>
              <a:ext cx="1176" cy="36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36"/>
            <p:cNvSpPr>
              <a:spLocks noChangeArrowheads="1"/>
            </p:cNvSpPr>
            <p:nvPr/>
          </p:nvSpPr>
          <p:spPr bwMode="auto">
            <a:xfrm>
              <a:off x="5662" y="3794"/>
              <a:ext cx="1176" cy="3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Experience</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32" name="Group 37"/>
            <p:cNvGrpSpPr>
              <a:grpSpLocks/>
            </p:cNvGrpSpPr>
            <p:nvPr/>
          </p:nvGrpSpPr>
          <p:grpSpPr bwMode="auto">
            <a:xfrm>
              <a:off x="2090" y="3314"/>
              <a:ext cx="1472" cy="938"/>
              <a:chOff x="2090" y="3314"/>
              <a:chExt cx="1472" cy="938"/>
            </a:xfrm>
          </p:grpSpPr>
          <p:sp>
            <p:nvSpPr>
              <p:cNvPr id="33" name="AutoShape 38"/>
              <p:cNvSpPr>
                <a:spLocks/>
              </p:cNvSpPr>
              <p:nvPr/>
            </p:nvSpPr>
            <p:spPr bwMode="auto">
              <a:xfrm>
                <a:off x="2090" y="3314"/>
                <a:ext cx="1472" cy="938"/>
              </a:xfrm>
              <a:prstGeom prst="borderCallout2">
                <a:avLst>
                  <a:gd name="adj1" fmla="val 19190"/>
                  <a:gd name="adj2" fmla="val 108153"/>
                  <a:gd name="adj3" fmla="val 19190"/>
                  <a:gd name="adj4" fmla="val 108153"/>
                  <a:gd name="adj5" fmla="val 159273"/>
                  <a:gd name="adj6" fmla="val 123097"/>
                </a:avLst>
              </a:prstGeom>
              <a:solidFill>
                <a:srgbClr val="FFFFFF"/>
              </a:solidFill>
              <a:ln w="9525">
                <a:solidFill>
                  <a:srgbClr val="000000"/>
                </a:solidFill>
                <a:prstDash val="sysDot"/>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39"/>
              <p:cNvSpPr>
                <a:spLocks noChangeArrowheads="1"/>
              </p:cNvSpPr>
              <p:nvPr/>
            </p:nvSpPr>
            <p:spPr bwMode="auto">
              <a:xfrm>
                <a:off x="2165" y="3385"/>
                <a:ext cx="1350" cy="39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Organization</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35" name="Rectangle 40"/>
              <p:cNvSpPr>
                <a:spLocks noChangeArrowheads="1"/>
              </p:cNvSpPr>
              <p:nvPr/>
            </p:nvSpPr>
            <p:spPr bwMode="auto">
              <a:xfrm>
                <a:off x="2165" y="3818"/>
                <a:ext cx="1350" cy="3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Ranking</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44" name="Rectangle 43"/>
          <p:cNvSpPr/>
          <p:nvPr/>
        </p:nvSpPr>
        <p:spPr>
          <a:xfrm>
            <a:off x="3776698" y="6019800"/>
            <a:ext cx="2133600" cy="400110"/>
          </a:xfrm>
          <a:prstGeom prst="rect">
            <a:avLst/>
          </a:prstGeom>
        </p:spPr>
        <p:txBody>
          <a:bodyPr wrap="square">
            <a:spAutoFit/>
          </a:bodyPr>
          <a:lstStyle/>
          <a:p>
            <a:r>
              <a:rPr lang="en-US" sz="2000" b="1" dirty="0" smtClean="0">
                <a:latin typeface="Times New Roman" pitchFamily="18" charset="0"/>
                <a:cs typeface="Times New Roman" pitchFamily="18" charset="0"/>
              </a:rPr>
              <a:t>Learning model </a:t>
            </a:r>
            <a:endParaRPr lang="en-US" sz="2000" dirty="0">
              <a:latin typeface="Times New Roman" pitchFamily="18" charset="0"/>
              <a:cs typeface="Times New Roman" pitchFamily="18" charset="0"/>
            </a:endParaRPr>
          </a:p>
        </p:txBody>
      </p:sp>
      <p:cxnSp>
        <p:nvCxnSpPr>
          <p:cNvPr id="48" name="AutoShape 6"/>
          <p:cNvCxnSpPr>
            <a:cxnSpLocks noChangeShapeType="1"/>
          </p:cNvCxnSpPr>
          <p:nvPr/>
        </p:nvCxnSpPr>
        <p:spPr bwMode="auto">
          <a:xfrm flipH="1">
            <a:off x="2643174" y="6429396"/>
            <a:ext cx="4540188" cy="1343"/>
          </a:xfrm>
          <a:prstGeom prst="straightConnector1">
            <a:avLst/>
          </a:prstGeom>
          <a:noFill/>
          <a:ln w="12700">
            <a:solidFill>
              <a:srgbClr val="000000"/>
            </a:solidFill>
            <a:round/>
            <a:headEnd/>
            <a:tailEnd/>
          </a:ln>
        </p:spPr>
      </p:cxnSp>
      <p:cxnSp>
        <p:nvCxnSpPr>
          <p:cNvPr id="49" name="AutoShape 7"/>
          <p:cNvCxnSpPr>
            <a:cxnSpLocks noChangeShapeType="1"/>
          </p:cNvCxnSpPr>
          <p:nvPr/>
        </p:nvCxnSpPr>
        <p:spPr bwMode="auto">
          <a:xfrm>
            <a:off x="7143768" y="5786454"/>
            <a:ext cx="0" cy="657974"/>
          </a:xfrm>
          <a:prstGeom prst="straightConnector1">
            <a:avLst/>
          </a:prstGeom>
          <a:noFill/>
          <a:ln w="12700">
            <a:solidFill>
              <a:srgbClr val="000000"/>
            </a:solidFill>
            <a:round/>
            <a:headEnd/>
            <a:tailEnd/>
          </a:ln>
        </p:spPr>
      </p:cxnSp>
      <p:sp>
        <p:nvSpPr>
          <p:cNvPr id="50" name="Line 8"/>
          <p:cNvSpPr>
            <a:spLocks noChangeShapeType="1"/>
          </p:cNvSpPr>
          <p:nvPr/>
        </p:nvSpPr>
        <p:spPr bwMode="auto">
          <a:xfrm flipV="1">
            <a:off x="2643174" y="5782164"/>
            <a:ext cx="0" cy="647232"/>
          </a:xfrm>
          <a:prstGeom prst="line">
            <a:avLst/>
          </a:prstGeom>
          <a:noFill/>
          <a:ln w="127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51" name="Rectangle 50"/>
          <p:cNvSpPr/>
          <p:nvPr/>
        </p:nvSpPr>
        <p:spPr>
          <a:xfrm>
            <a:off x="4643438" y="2357430"/>
            <a:ext cx="1014060" cy="369332"/>
          </a:xfrm>
          <a:prstGeom prst="rect">
            <a:avLst/>
          </a:prstGeom>
        </p:spPr>
        <p:txBody>
          <a:bodyPr wrap="none">
            <a:spAutoFit/>
          </a:bodyPr>
          <a:lstStyle/>
          <a:p>
            <a:r>
              <a:rPr lang="en-US" b="1" dirty="0" smtClean="0">
                <a:latin typeface="Times New Roman" pitchFamily="18" charset="0"/>
                <a:ea typeface="Arial" pitchFamily="34" charset="0"/>
              </a:rPr>
              <a:t>Exercise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6</a:t>
            </a:r>
            <a:endParaRPr lang="en-US" dirty="0"/>
          </a:p>
        </p:txBody>
      </p:sp>
      <p:sp>
        <p:nvSpPr>
          <p:cNvPr id="3" name="Title 1"/>
          <p:cNvSpPr txBox="1">
            <a:spLocks/>
          </p:cNvSpPr>
          <p:nvPr/>
        </p:nvSpPr>
        <p:spPr>
          <a:xfrm>
            <a:off x="985870" y="287929"/>
            <a:ext cx="8229600" cy="1143000"/>
          </a:xfrm>
          <a:prstGeom prst="rect">
            <a:avLst/>
          </a:prstGeom>
        </p:spPr>
        <p:txBody>
          <a:bodyPr>
            <a:noAutofit/>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2. EMOTIONAL AND INTERACTIVE INSTRUCTIONAL MODEL</a:t>
            </a:r>
            <a:endParaRPr kumimoji="0" lang="en-US" sz="36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7" name="Straight Arrow Connector 6"/>
          <p:cNvCxnSpPr>
            <a:stCxn id="30" idx="4"/>
          </p:cNvCxnSpPr>
          <p:nvPr/>
        </p:nvCxnSpPr>
        <p:spPr>
          <a:xfrm rot="5400000">
            <a:off x="3956876" y="3747091"/>
            <a:ext cx="2286794" cy="794"/>
          </a:xfrm>
          <a:prstGeom prst="straightConnector1">
            <a:avLst/>
          </a:prstGeom>
          <a:ln w="635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948270" y="2146891"/>
            <a:ext cx="304800" cy="369332"/>
          </a:xfrm>
          <a:prstGeom prst="rect">
            <a:avLst/>
          </a:prstGeom>
          <a:noFill/>
        </p:spPr>
        <p:txBody>
          <a:bodyPr wrap="square" rtlCol="0">
            <a:spAutoFit/>
          </a:bodyPr>
          <a:lstStyle/>
          <a:p>
            <a:r>
              <a:rPr lang="en-US" dirty="0" smtClean="0"/>
              <a:t>A</a:t>
            </a:r>
            <a:endParaRPr lang="en-US" dirty="0"/>
          </a:p>
        </p:txBody>
      </p:sp>
      <p:sp>
        <p:nvSpPr>
          <p:cNvPr id="9" name="Rectangle 8"/>
          <p:cNvSpPr/>
          <p:nvPr/>
        </p:nvSpPr>
        <p:spPr>
          <a:xfrm>
            <a:off x="4262470" y="1765891"/>
            <a:ext cx="2057400" cy="400110"/>
          </a:xfrm>
          <a:prstGeom prst="rect">
            <a:avLst/>
          </a:prstGeom>
        </p:spPr>
        <p:txBody>
          <a:bodyPr wrap="square">
            <a:spAutoFit/>
          </a:bodyPr>
          <a:lstStyle/>
          <a:p>
            <a:r>
              <a:rPr lang="en-US" sz="20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Before Learning </a:t>
            </a:r>
            <a:endParaRPr lang="en-US" sz="2000"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10" name="Group 9"/>
          <p:cNvGrpSpPr/>
          <p:nvPr/>
        </p:nvGrpSpPr>
        <p:grpSpPr>
          <a:xfrm>
            <a:off x="2205070" y="2604091"/>
            <a:ext cx="2833038" cy="1757383"/>
            <a:chOff x="1738962" y="2514600"/>
            <a:chExt cx="2833038" cy="1757383"/>
          </a:xfrm>
        </p:grpSpPr>
        <p:cxnSp>
          <p:nvCxnSpPr>
            <p:cNvPr id="11" name="Straight Arrow Connector 10"/>
            <p:cNvCxnSpPr/>
            <p:nvPr/>
          </p:nvCxnSpPr>
          <p:spPr>
            <a:xfrm rot="10800000" flipV="1">
              <a:off x="2895600" y="2514600"/>
              <a:ext cx="1676400" cy="1219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9247035">
              <a:off x="1738962" y="3871873"/>
              <a:ext cx="1332629" cy="400110"/>
            </a:xfrm>
            <a:prstGeom prst="rect">
              <a:avLst/>
            </a:prstGeom>
          </p:spPr>
          <p:txBody>
            <a:bodyPr wrap="square">
              <a:spAutoFit/>
            </a:bodyPr>
            <a:lstStyle/>
            <a:p>
              <a:r>
                <a:rPr lang="en-US" sz="2000" b="1" dirty="0" smtClean="0">
                  <a:latin typeface="Times New Roman" pitchFamily="18" charset="0"/>
                  <a:cs typeface="Times New Roman" pitchFamily="18" charset="0"/>
                </a:rPr>
                <a:t>Cognition</a:t>
              </a:r>
              <a:endParaRPr lang="en-US" sz="2000" dirty="0">
                <a:latin typeface="Times New Roman" pitchFamily="18" charset="0"/>
                <a:cs typeface="Times New Roman" pitchFamily="18" charset="0"/>
              </a:endParaRPr>
            </a:p>
          </p:txBody>
        </p:sp>
      </p:grpSp>
      <p:grpSp>
        <p:nvGrpSpPr>
          <p:cNvPr id="13" name="Group 12"/>
          <p:cNvGrpSpPr/>
          <p:nvPr/>
        </p:nvGrpSpPr>
        <p:grpSpPr>
          <a:xfrm>
            <a:off x="3876226" y="2527891"/>
            <a:ext cx="1224444" cy="2864582"/>
            <a:chOff x="3347556" y="2514600"/>
            <a:chExt cx="1224444" cy="2864582"/>
          </a:xfrm>
        </p:grpSpPr>
        <p:cxnSp>
          <p:nvCxnSpPr>
            <p:cNvPr id="14" name="Straight Arrow Connector 13"/>
            <p:cNvCxnSpPr/>
            <p:nvPr/>
          </p:nvCxnSpPr>
          <p:spPr>
            <a:xfrm rot="5400000">
              <a:off x="3086100" y="3086100"/>
              <a:ext cx="2057400" cy="914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rot="17544246">
              <a:off x="3050235" y="4681751"/>
              <a:ext cx="994752" cy="400110"/>
            </a:xfrm>
            <a:prstGeom prst="rect">
              <a:avLst/>
            </a:prstGeom>
          </p:spPr>
          <p:txBody>
            <a:bodyPr wrap="square">
              <a:spAutoFit/>
            </a:bodyPr>
            <a:lstStyle/>
            <a:p>
              <a:r>
                <a:rPr lang="en-US" sz="2000" b="1" dirty="0" smtClean="0">
                  <a:latin typeface="Times New Roman" pitchFamily="18" charset="0"/>
                  <a:cs typeface="Times New Roman" pitchFamily="18" charset="0"/>
                </a:rPr>
                <a:t>Action</a:t>
              </a:r>
              <a:endParaRPr lang="en-US" sz="2000" dirty="0">
                <a:latin typeface="Times New Roman" pitchFamily="18" charset="0"/>
                <a:cs typeface="Times New Roman" pitchFamily="18" charset="0"/>
              </a:endParaRPr>
            </a:p>
          </p:txBody>
        </p:sp>
      </p:grpSp>
      <p:sp>
        <p:nvSpPr>
          <p:cNvPr id="16" name="Rectangle 15"/>
          <p:cNvSpPr/>
          <p:nvPr/>
        </p:nvSpPr>
        <p:spPr>
          <a:xfrm>
            <a:off x="4427744" y="5314906"/>
            <a:ext cx="1920947" cy="400110"/>
          </a:xfrm>
          <a:prstGeom prst="rect">
            <a:avLst/>
          </a:prstGeom>
        </p:spPr>
        <p:txBody>
          <a:bodyPr wrap="square">
            <a:spAutoFit/>
          </a:bodyPr>
          <a:lstStyle/>
          <a:p>
            <a:r>
              <a:rPr lang="en-US" sz="20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After Learning</a:t>
            </a:r>
            <a:endParaRPr lang="en-US" sz="2000"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17" name="Group 16"/>
          <p:cNvGrpSpPr/>
          <p:nvPr/>
        </p:nvGrpSpPr>
        <p:grpSpPr>
          <a:xfrm>
            <a:off x="5100670" y="2527891"/>
            <a:ext cx="2639141" cy="1656507"/>
            <a:chOff x="4572000" y="2514600"/>
            <a:chExt cx="2639141" cy="1656507"/>
          </a:xfrm>
        </p:grpSpPr>
        <p:cxnSp>
          <p:nvCxnSpPr>
            <p:cNvPr id="18" name="Straight Arrow Connector 17"/>
            <p:cNvCxnSpPr/>
            <p:nvPr/>
          </p:nvCxnSpPr>
          <p:spPr>
            <a:xfrm>
              <a:off x="4572000" y="2514600"/>
              <a:ext cx="1447800" cy="1066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rot="2392138">
              <a:off x="6041421" y="3770997"/>
              <a:ext cx="1169720" cy="400110"/>
            </a:xfrm>
            <a:prstGeom prst="rect">
              <a:avLst/>
            </a:prstGeom>
          </p:spPr>
          <p:txBody>
            <a:bodyPr wrap="square">
              <a:spAutoFit/>
            </a:bodyPr>
            <a:lstStyle/>
            <a:p>
              <a:r>
                <a:rPr lang="en-US" sz="2000" b="1" dirty="0" smtClean="0">
                  <a:latin typeface="Times New Roman" pitchFamily="18" charset="0"/>
                  <a:cs typeface="Times New Roman" pitchFamily="18" charset="0"/>
                </a:rPr>
                <a:t>Emotion</a:t>
              </a:r>
              <a:endParaRPr lang="en-US" sz="2000" dirty="0">
                <a:latin typeface="Times New Roman" pitchFamily="18" charset="0"/>
                <a:cs typeface="Times New Roman" pitchFamily="18" charset="0"/>
              </a:endParaRPr>
            </a:p>
          </p:txBody>
        </p:sp>
      </p:grpSp>
      <p:sp>
        <p:nvSpPr>
          <p:cNvPr id="20" name="Rectangle 19"/>
          <p:cNvSpPr/>
          <p:nvPr/>
        </p:nvSpPr>
        <p:spPr>
          <a:xfrm rot="5400000">
            <a:off x="4862188" y="3172916"/>
            <a:ext cx="895431" cy="307777"/>
          </a:xfrm>
          <a:prstGeom prst="rect">
            <a:avLst/>
          </a:prstGeom>
        </p:spPr>
        <p:txBody>
          <a:bodyPr wrap="square">
            <a:spAutoFit/>
          </a:bodyPr>
          <a:lstStyle/>
          <a:p>
            <a:r>
              <a:rPr lang="en-US" sz="1400" b="1" dirty="0" smtClean="0">
                <a:latin typeface="Times New Roman" pitchFamily="18" charset="0"/>
                <a:cs typeface="Times New Roman" pitchFamily="18" charset="0"/>
              </a:rPr>
              <a:t>Learning</a:t>
            </a:r>
            <a:endParaRPr lang="en-US" sz="1400" dirty="0">
              <a:latin typeface="Times New Roman" pitchFamily="18" charset="0"/>
              <a:cs typeface="Times New Roman" pitchFamily="18" charset="0"/>
            </a:endParaRPr>
          </a:p>
        </p:txBody>
      </p:sp>
      <p:cxnSp>
        <p:nvCxnSpPr>
          <p:cNvPr id="21" name="Straight Connector 20"/>
          <p:cNvCxnSpPr/>
          <p:nvPr/>
        </p:nvCxnSpPr>
        <p:spPr>
          <a:xfrm flipV="1">
            <a:off x="5557870" y="3366091"/>
            <a:ext cx="685800" cy="53340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flipV="1">
            <a:off x="4338670" y="2527891"/>
            <a:ext cx="762000" cy="533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rot="245791">
            <a:off x="4808672" y="3528906"/>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grpSp>
        <p:nvGrpSpPr>
          <p:cNvPr id="24" name="Group 23"/>
          <p:cNvGrpSpPr/>
          <p:nvPr/>
        </p:nvGrpSpPr>
        <p:grpSpPr>
          <a:xfrm>
            <a:off x="4414870" y="2581178"/>
            <a:ext cx="1671671" cy="2344523"/>
            <a:chOff x="3886200" y="2567887"/>
            <a:chExt cx="1671671" cy="2344523"/>
          </a:xfrm>
        </p:grpSpPr>
        <p:grpSp>
          <p:nvGrpSpPr>
            <p:cNvPr id="25" name="Group 29"/>
            <p:cNvGrpSpPr/>
            <p:nvPr/>
          </p:nvGrpSpPr>
          <p:grpSpPr>
            <a:xfrm>
              <a:off x="3886200" y="2567887"/>
              <a:ext cx="1671671" cy="2344523"/>
              <a:chOff x="3886200" y="2567887"/>
              <a:chExt cx="1671671" cy="2344523"/>
            </a:xfrm>
          </p:grpSpPr>
          <p:cxnSp>
            <p:nvCxnSpPr>
              <p:cNvPr id="27" name="Straight Arrow Connector 26"/>
              <p:cNvCxnSpPr/>
              <p:nvPr/>
            </p:nvCxnSpPr>
            <p:spPr>
              <a:xfrm>
                <a:off x="3886200" y="3048000"/>
                <a:ext cx="1143000" cy="9144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31" idx="7"/>
              </p:cNvCxnSpPr>
              <p:nvPr/>
            </p:nvCxnSpPr>
            <p:spPr>
              <a:xfrm rot="5400000">
                <a:off x="4887854" y="4242392"/>
                <a:ext cx="936716" cy="403319"/>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rot="19610392">
                <a:off x="3886210" y="2567887"/>
                <a:ext cx="304800" cy="369332"/>
              </a:xfrm>
              <a:prstGeom prst="rect">
                <a:avLst/>
              </a:prstGeom>
              <a:noFill/>
            </p:spPr>
            <p:txBody>
              <a:bodyPr wrap="square" rtlCol="0">
                <a:spAutoFit/>
              </a:bodyPr>
              <a:lstStyle/>
              <a:p>
                <a:r>
                  <a:rPr lang="en-US" dirty="0" smtClean="0"/>
                  <a:t>1</a:t>
                </a:r>
                <a:endParaRPr lang="en-US" dirty="0"/>
              </a:p>
            </p:txBody>
          </p:sp>
        </p:grpSp>
        <p:sp>
          <p:nvSpPr>
            <p:cNvPr id="26" name="TextBox 25"/>
            <p:cNvSpPr txBox="1"/>
            <p:nvPr/>
          </p:nvSpPr>
          <p:spPr>
            <a:xfrm rot="1654134">
              <a:off x="4868762" y="4240566"/>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grpSp>
      <p:sp>
        <p:nvSpPr>
          <p:cNvPr id="30" name="Flowchart: Connector 29"/>
          <p:cNvSpPr/>
          <p:nvPr/>
        </p:nvSpPr>
        <p:spPr>
          <a:xfrm>
            <a:off x="5024470" y="2451691"/>
            <a:ext cx="152400" cy="1524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Connector 30"/>
          <p:cNvSpPr/>
          <p:nvPr/>
        </p:nvSpPr>
        <p:spPr>
          <a:xfrm>
            <a:off x="5024470" y="4890091"/>
            <a:ext cx="152400" cy="1524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5100670" y="4966291"/>
            <a:ext cx="304800" cy="369332"/>
          </a:xfrm>
          <a:prstGeom prst="rect">
            <a:avLst/>
          </a:prstGeom>
          <a:noFill/>
        </p:spPr>
        <p:txBody>
          <a:bodyPr wrap="square" rtlCol="0">
            <a:spAutoFit/>
          </a:bodyPr>
          <a:lstStyle/>
          <a:p>
            <a:r>
              <a:rPr lang="en-US" dirty="0" smtClean="0"/>
              <a:t>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3000"/>
                                        <p:tgtEl>
                                          <p:spTgt spid="10"/>
                                        </p:tgtEl>
                                      </p:cBhvr>
                                    </p:animEffect>
                                  </p:childTnLst>
                                </p:cTn>
                              </p:par>
                            </p:childTnLst>
                          </p:cTn>
                        </p:par>
                        <p:par>
                          <p:cTn id="8" fill="hold">
                            <p:stCondLst>
                              <p:cond delay="3000"/>
                            </p:stCondLst>
                            <p:childTnLst>
                              <p:par>
                                <p:cTn id="9" presetID="6" presetClass="entr" presetSubtype="16"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circle(in)">
                                      <p:cBhvr>
                                        <p:cTn id="11" dur="3000"/>
                                        <p:tgtEl>
                                          <p:spTgt spid="13"/>
                                        </p:tgtEl>
                                      </p:cBhvr>
                                    </p:animEffect>
                                  </p:childTnLst>
                                </p:cTn>
                              </p:par>
                            </p:childTnLst>
                          </p:cTn>
                        </p:par>
                        <p:par>
                          <p:cTn id="12" fill="hold">
                            <p:stCondLst>
                              <p:cond delay="6000"/>
                            </p:stCondLst>
                            <p:childTnLst>
                              <p:par>
                                <p:cTn id="13" presetID="6" presetClass="entr" presetSubtype="16"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circle(in)">
                                      <p:cBhvr>
                                        <p:cTn id="15" dur="3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7</a:t>
            </a:r>
            <a:endParaRPr lang="en-US" dirty="0"/>
          </a:p>
        </p:txBody>
      </p:sp>
      <p:sp>
        <p:nvSpPr>
          <p:cNvPr id="3" name="Title 1"/>
          <p:cNvSpPr txBox="1">
            <a:spLocks/>
          </p:cNvSpPr>
          <p:nvPr/>
        </p:nvSpPr>
        <p:spPr>
          <a:xfrm>
            <a:off x="1023910" y="274638"/>
            <a:ext cx="8229600" cy="1143000"/>
          </a:xfrm>
          <a:prstGeom prst="rect">
            <a:avLst/>
          </a:prstGeom>
        </p:spPr>
        <p:txBody>
          <a:bodyPr>
            <a:noAutofit/>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2. EMOTIONAL AND INTERACTIVE INSTRUCTIONAL MODEL</a:t>
            </a:r>
            <a:endParaRPr kumimoji="0" lang="en-US" sz="36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4" name="Rectangle 1"/>
          <p:cNvSpPr>
            <a:spLocks noChangeArrowheads="1"/>
          </p:cNvSpPr>
          <p:nvPr/>
        </p:nvSpPr>
        <p:spPr bwMode="auto">
          <a:xfrm>
            <a:off x="1341756" y="1905000"/>
            <a:ext cx="7606954"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percentage of the students, who found the objectives considered</a:t>
            </a:r>
            <a:endParaRPr kumimoji="0" lang="en-US" sz="48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1142974" y="2667023"/>
          <a:ext cx="8001028" cy="4191001"/>
        </p:xfrm>
        <a:graphic>
          <a:graphicData uri="http://schemas.openxmlformats.org/drawingml/2006/table">
            <a:tbl>
              <a:tblPr>
                <a:tableStyleId>{284E427A-3D55-4303-BF80-6455036E1DE7}</a:tableStyleId>
              </a:tblPr>
              <a:tblGrid>
                <a:gridCol w="2000257"/>
                <a:gridCol w="2000257"/>
                <a:gridCol w="2000257"/>
                <a:gridCol w="2000257"/>
              </a:tblGrid>
              <a:tr h="520067">
                <a:tc rowSpan="2">
                  <a:txBody>
                    <a:bodyPr/>
                    <a:lstStyle/>
                    <a:p>
                      <a:pPr marL="0" marR="0" algn="ctr" rtl="0">
                        <a:lnSpc>
                          <a:spcPct val="115000"/>
                        </a:lnSpc>
                        <a:spcBef>
                          <a:spcPts val="0"/>
                        </a:spcBef>
                        <a:spcAft>
                          <a:spcPts val="0"/>
                        </a:spcAft>
                      </a:pPr>
                      <a:r>
                        <a:rPr lang="en-US" sz="2000" b="1" dirty="0"/>
                        <a:t>Students</a:t>
                      </a:r>
                      <a:endParaRPr lang="en-US" sz="3600" b="1" dirty="0">
                        <a:latin typeface="Calibri"/>
                        <a:ea typeface="Calibri"/>
                        <a:cs typeface="Arial"/>
                      </a:endParaRPr>
                    </a:p>
                  </a:txBody>
                  <a:tcPr marL="68580" marR="68580" marT="0" marB="0" anchor="ctr"/>
                </a:tc>
                <a:tc gridSpan="3">
                  <a:txBody>
                    <a:bodyPr/>
                    <a:lstStyle/>
                    <a:p>
                      <a:pPr marL="0" marR="0" algn="ctr" rtl="0">
                        <a:lnSpc>
                          <a:spcPct val="115000"/>
                        </a:lnSpc>
                        <a:spcBef>
                          <a:spcPts val="0"/>
                        </a:spcBef>
                        <a:spcAft>
                          <a:spcPts val="0"/>
                        </a:spcAft>
                      </a:pPr>
                      <a:r>
                        <a:rPr lang="en-US" sz="2000" b="1"/>
                        <a:t>Percentage of agreement with aim</a:t>
                      </a:r>
                      <a:endParaRPr lang="en-US" sz="3600" b="1">
                        <a:latin typeface="Calibri"/>
                        <a:ea typeface="Calibri"/>
                        <a:cs typeface="Arial"/>
                      </a:endParaRPr>
                    </a:p>
                  </a:txBody>
                  <a:tcPr marL="68580" marR="68580" marT="0" marB="0" anchor="ctr"/>
                </a:tc>
                <a:tc hMerge="1">
                  <a:txBody>
                    <a:bodyPr/>
                    <a:lstStyle/>
                    <a:p>
                      <a:endParaRPr lang="en-US"/>
                    </a:p>
                  </a:txBody>
                  <a:tcPr/>
                </a:tc>
                <a:tc hMerge="1">
                  <a:txBody>
                    <a:bodyPr/>
                    <a:lstStyle/>
                    <a:p>
                      <a:endParaRPr lang="en-US"/>
                    </a:p>
                  </a:txBody>
                  <a:tcPr/>
                </a:tc>
              </a:tr>
              <a:tr h="705869">
                <a:tc vMerge="1">
                  <a:txBody>
                    <a:bodyPr/>
                    <a:lstStyle/>
                    <a:p>
                      <a:endParaRPr lang="en-US"/>
                    </a:p>
                  </a:txBody>
                  <a:tcPr/>
                </a:tc>
                <a:tc>
                  <a:txBody>
                    <a:bodyPr/>
                    <a:lstStyle/>
                    <a:p>
                      <a:pPr marL="0" marR="0" algn="ctr" rtl="0">
                        <a:lnSpc>
                          <a:spcPct val="115000"/>
                        </a:lnSpc>
                        <a:spcBef>
                          <a:spcPts val="0"/>
                        </a:spcBef>
                        <a:spcAft>
                          <a:spcPts val="0"/>
                        </a:spcAft>
                      </a:pPr>
                      <a:r>
                        <a:rPr lang="en-US" sz="2000" b="1" dirty="0"/>
                        <a:t>Operant model</a:t>
                      </a:r>
                      <a:endParaRPr lang="en-US" sz="3600" b="1" dirty="0">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a:t>Thanking God motivation</a:t>
                      </a:r>
                      <a:endParaRPr lang="en-US" sz="36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a:t>Emotion of learning</a:t>
                      </a:r>
                      <a:endParaRPr lang="en-US" sz="3600" b="1">
                        <a:latin typeface="Calibri"/>
                        <a:ea typeface="Calibri"/>
                        <a:cs typeface="Arial"/>
                      </a:endParaRPr>
                    </a:p>
                  </a:txBody>
                  <a:tcPr marL="68580" marR="68580" marT="0" marB="0" anchor="ctr"/>
                </a:tc>
              </a:tr>
              <a:tr h="423729">
                <a:tc>
                  <a:txBody>
                    <a:bodyPr/>
                    <a:lstStyle/>
                    <a:p>
                      <a:pPr marL="0" marR="0" algn="ctr" rtl="0">
                        <a:lnSpc>
                          <a:spcPct val="115000"/>
                        </a:lnSpc>
                        <a:spcBef>
                          <a:spcPts val="0"/>
                        </a:spcBef>
                        <a:spcAft>
                          <a:spcPts val="0"/>
                        </a:spcAft>
                      </a:pPr>
                      <a:r>
                        <a:rPr lang="en-US" sz="2000" b="1"/>
                        <a:t>Graduate</a:t>
                      </a:r>
                      <a:endParaRPr lang="en-US" sz="36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a:t>75</a:t>
                      </a:r>
                      <a:endParaRPr lang="en-US" sz="36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a:t>73</a:t>
                      </a:r>
                      <a:endParaRPr lang="en-US" sz="36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dirty="0"/>
                        <a:t>71</a:t>
                      </a:r>
                      <a:endParaRPr lang="en-US" sz="3600" b="1" dirty="0">
                        <a:latin typeface="Calibri"/>
                        <a:ea typeface="Calibri"/>
                        <a:cs typeface="Arial"/>
                      </a:endParaRPr>
                    </a:p>
                  </a:txBody>
                  <a:tcPr marL="68580" marR="68580" marT="0" marB="0" anchor="ctr"/>
                </a:tc>
              </a:tr>
              <a:tr h="705869">
                <a:tc>
                  <a:txBody>
                    <a:bodyPr/>
                    <a:lstStyle/>
                    <a:p>
                      <a:pPr marL="0" marR="0" algn="ctr" rtl="0">
                        <a:lnSpc>
                          <a:spcPct val="115000"/>
                        </a:lnSpc>
                        <a:spcBef>
                          <a:spcPts val="0"/>
                        </a:spcBef>
                        <a:spcAft>
                          <a:spcPts val="0"/>
                        </a:spcAft>
                      </a:pPr>
                      <a:r>
                        <a:rPr lang="en-US" sz="2000" b="1"/>
                        <a:t>Undergraduate (senior)</a:t>
                      </a:r>
                      <a:endParaRPr lang="en-US" sz="36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a:t>81</a:t>
                      </a:r>
                      <a:endParaRPr lang="en-US" sz="36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a:t>88</a:t>
                      </a:r>
                      <a:endParaRPr lang="en-US" sz="36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dirty="0"/>
                        <a:t>88</a:t>
                      </a:r>
                      <a:endParaRPr lang="en-US" sz="3600" b="1" dirty="0">
                        <a:latin typeface="Calibri"/>
                        <a:ea typeface="Calibri"/>
                        <a:cs typeface="Arial"/>
                      </a:endParaRPr>
                    </a:p>
                  </a:txBody>
                  <a:tcPr marL="68580" marR="68580" marT="0" marB="0" anchor="ctr"/>
                </a:tc>
              </a:tr>
              <a:tr h="705869">
                <a:tc>
                  <a:txBody>
                    <a:bodyPr/>
                    <a:lstStyle/>
                    <a:p>
                      <a:pPr marL="0" marR="0" algn="ctr" rtl="0">
                        <a:lnSpc>
                          <a:spcPct val="115000"/>
                        </a:lnSpc>
                        <a:spcBef>
                          <a:spcPts val="0"/>
                        </a:spcBef>
                        <a:spcAft>
                          <a:spcPts val="0"/>
                        </a:spcAft>
                      </a:pPr>
                      <a:r>
                        <a:rPr lang="en-US" sz="2000" b="1"/>
                        <a:t>Undergraduate (junior)</a:t>
                      </a:r>
                      <a:endParaRPr lang="en-US" sz="36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a:t>88</a:t>
                      </a:r>
                      <a:endParaRPr lang="en-US" sz="36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a:t>70</a:t>
                      </a:r>
                      <a:endParaRPr lang="en-US" sz="36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dirty="0"/>
                        <a:t>85</a:t>
                      </a:r>
                      <a:endParaRPr lang="en-US" sz="3600" b="1" dirty="0">
                        <a:latin typeface="Calibri"/>
                        <a:ea typeface="Calibri"/>
                        <a:cs typeface="Arial"/>
                      </a:endParaRPr>
                    </a:p>
                  </a:txBody>
                  <a:tcPr marL="68580" marR="68580" marT="0" marB="0" anchor="ctr"/>
                </a:tc>
              </a:tr>
              <a:tr h="423729">
                <a:tc>
                  <a:txBody>
                    <a:bodyPr/>
                    <a:lstStyle/>
                    <a:p>
                      <a:pPr marL="0" marR="0" algn="ctr" rtl="0">
                        <a:lnSpc>
                          <a:spcPct val="115000"/>
                        </a:lnSpc>
                        <a:spcBef>
                          <a:spcPts val="0"/>
                        </a:spcBef>
                        <a:spcAft>
                          <a:spcPts val="0"/>
                        </a:spcAft>
                      </a:pPr>
                      <a:r>
                        <a:rPr lang="en-US" sz="2000" b="1"/>
                        <a:t>Mean of all</a:t>
                      </a:r>
                      <a:endParaRPr lang="en-US" sz="36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a:t>82</a:t>
                      </a:r>
                      <a:endParaRPr lang="en-US" sz="36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a:t>75</a:t>
                      </a:r>
                      <a:endParaRPr lang="en-US" sz="36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a:t>81</a:t>
                      </a:r>
                      <a:endParaRPr lang="en-US" sz="3600" b="1">
                        <a:latin typeface="Calibri"/>
                        <a:ea typeface="Calibri"/>
                        <a:cs typeface="Arial"/>
                      </a:endParaRPr>
                    </a:p>
                  </a:txBody>
                  <a:tcPr marL="68580" marR="68580" marT="0" marB="0" anchor="ctr"/>
                </a:tc>
              </a:tr>
              <a:tr h="705869">
                <a:tc>
                  <a:txBody>
                    <a:bodyPr/>
                    <a:lstStyle/>
                    <a:p>
                      <a:pPr marL="0" marR="0" algn="ctr" rtl="0">
                        <a:lnSpc>
                          <a:spcPct val="115000"/>
                        </a:lnSpc>
                        <a:spcBef>
                          <a:spcPts val="0"/>
                        </a:spcBef>
                        <a:spcAft>
                          <a:spcPts val="0"/>
                        </a:spcAft>
                      </a:pPr>
                      <a:r>
                        <a:rPr lang="en-US" sz="2000" b="1"/>
                        <a:t>Standard deviation</a:t>
                      </a:r>
                      <a:endParaRPr lang="en-US" sz="36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a:t>24</a:t>
                      </a:r>
                      <a:endParaRPr lang="en-US" sz="36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dirty="0"/>
                        <a:t>35</a:t>
                      </a:r>
                      <a:endParaRPr lang="en-US" sz="3600" b="1" dirty="0">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2000" b="1" dirty="0"/>
                        <a:t>29</a:t>
                      </a:r>
                      <a:endParaRPr lang="en-US" sz="3600" b="1" dirty="0">
                        <a:latin typeface="Calibri"/>
                        <a:ea typeface="Calibri"/>
                        <a:cs typeface="Arial"/>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8</a:t>
            </a:r>
            <a:endParaRPr lang="en-US" dirty="0"/>
          </a:p>
        </p:txBody>
      </p:sp>
      <p:sp>
        <p:nvSpPr>
          <p:cNvPr id="3" name="Title 1"/>
          <p:cNvSpPr txBox="1">
            <a:spLocks/>
          </p:cNvSpPr>
          <p:nvPr/>
        </p:nvSpPr>
        <p:spPr>
          <a:xfrm>
            <a:off x="957298" y="274638"/>
            <a:ext cx="8229600" cy="1143000"/>
          </a:xfrm>
          <a:prstGeom prst="rect">
            <a:avLst/>
          </a:prstGeom>
        </p:spPr>
        <p:txBody>
          <a:bodyPr>
            <a:noAutofit/>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2. EMOTIONAL AND INTERACTIVE INSTRUCTIONAL MODEL</a:t>
            </a:r>
            <a:endParaRPr kumimoji="0" lang="en-US" sz="36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4" name="Rectangle 1"/>
          <p:cNvSpPr>
            <a:spLocks noChangeArrowheads="1"/>
          </p:cNvSpPr>
          <p:nvPr/>
        </p:nvSpPr>
        <p:spPr bwMode="auto">
          <a:xfrm>
            <a:off x="500098" y="175260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Percentage of students who believe the goals of the learning model were achieved according to the designed criteria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1142976" y="2558889"/>
          <a:ext cx="8072492" cy="4216917"/>
        </p:xfrm>
        <a:graphic>
          <a:graphicData uri="http://schemas.openxmlformats.org/drawingml/2006/table">
            <a:tbl>
              <a:tblPr>
                <a:tableStyleId>{69C7853C-536D-4A76-A0AE-DD22124D55A5}</a:tableStyleId>
              </a:tblPr>
              <a:tblGrid>
                <a:gridCol w="1544050"/>
                <a:gridCol w="1551995"/>
                <a:gridCol w="1709136"/>
                <a:gridCol w="1709136"/>
                <a:gridCol w="1558175"/>
              </a:tblGrid>
              <a:tr h="703709">
                <a:tc rowSpan="2">
                  <a:txBody>
                    <a:bodyPr/>
                    <a:lstStyle/>
                    <a:p>
                      <a:pPr marL="0" marR="0" algn="ctr" rtl="0">
                        <a:lnSpc>
                          <a:spcPct val="115000"/>
                        </a:lnSpc>
                        <a:spcBef>
                          <a:spcPts val="0"/>
                        </a:spcBef>
                        <a:spcAft>
                          <a:spcPts val="0"/>
                        </a:spcAft>
                      </a:pPr>
                      <a:r>
                        <a:rPr lang="en-US" sz="1600" b="1" dirty="0"/>
                        <a:t>Students</a:t>
                      </a:r>
                      <a:endParaRPr lang="en-US" sz="2400" b="1" dirty="0">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dirty="0"/>
                        <a:t>Operant model</a:t>
                      </a:r>
                      <a:endParaRPr lang="en-US" sz="2400" b="1" dirty="0">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Thanking GOD motivation</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Thanking GOD motivation</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Emotion of learning</a:t>
                      </a:r>
                      <a:endParaRPr lang="en-US" sz="2400" b="1">
                        <a:latin typeface="Calibri"/>
                        <a:ea typeface="Calibri"/>
                        <a:cs typeface="Arial"/>
                      </a:endParaRPr>
                    </a:p>
                  </a:txBody>
                  <a:tcPr marL="68580" marR="68580" marT="0" marB="0" anchor="ctr"/>
                </a:tc>
              </a:tr>
              <a:tr h="802337">
                <a:tc vMerge="1">
                  <a:txBody>
                    <a:bodyPr/>
                    <a:lstStyle/>
                    <a:p>
                      <a:endParaRPr lang="en-US"/>
                    </a:p>
                  </a:txBody>
                  <a:tcPr/>
                </a:tc>
                <a:tc>
                  <a:txBody>
                    <a:bodyPr/>
                    <a:lstStyle/>
                    <a:p>
                      <a:pPr marL="0" marR="0" algn="ctr" rtl="0" fontAlgn="t">
                        <a:lnSpc>
                          <a:spcPct val="115000"/>
                        </a:lnSpc>
                        <a:spcBef>
                          <a:spcPts val="0"/>
                        </a:spcBef>
                        <a:spcAft>
                          <a:spcPts val="0"/>
                        </a:spcAft>
                      </a:pPr>
                      <a:r>
                        <a:rPr lang="en-US" sz="1600" b="1"/>
                        <a:t>Studying other references </a:t>
                      </a:r>
                      <a:endParaRPr lang="en-US" sz="2400" b="1">
                        <a:latin typeface="Calibri"/>
                        <a:ea typeface="Calibri"/>
                        <a:cs typeface="Arial"/>
                      </a:endParaRPr>
                    </a:p>
                  </a:txBody>
                  <a:tcPr marL="68580" marR="68580" marT="0" marB="0" anchor="ctr"/>
                </a:tc>
                <a:tc>
                  <a:txBody>
                    <a:bodyPr/>
                    <a:lstStyle/>
                    <a:p>
                      <a:pPr marL="0" marR="0" algn="ctr" rtl="0" fontAlgn="t">
                        <a:lnSpc>
                          <a:spcPct val="115000"/>
                        </a:lnSpc>
                        <a:spcBef>
                          <a:spcPts val="0"/>
                        </a:spcBef>
                        <a:spcAft>
                          <a:spcPts val="0"/>
                        </a:spcAft>
                      </a:pPr>
                      <a:r>
                        <a:rPr lang="en-US" sz="1600" b="1"/>
                        <a:t>Expenditure as an outcome of learning</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Remembering God, who created relations</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Sense of mastery of course materials</a:t>
                      </a:r>
                      <a:endParaRPr lang="en-US" sz="2400" b="1">
                        <a:latin typeface="Calibri"/>
                        <a:ea typeface="Calibri"/>
                        <a:cs typeface="Arial"/>
                      </a:endParaRPr>
                    </a:p>
                  </a:txBody>
                  <a:tcPr marL="68580" marR="68580" marT="0" marB="0" anchor="ctr"/>
                </a:tc>
              </a:tr>
              <a:tr h="351855">
                <a:tc>
                  <a:txBody>
                    <a:bodyPr/>
                    <a:lstStyle/>
                    <a:p>
                      <a:pPr marL="0" marR="0" algn="ctr" rtl="0">
                        <a:lnSpc>
                          <a:spcPct val="115000"/>
                        </a:lnSpc>
                        <a:spcBef>
                          <a:spcPts val="0"/>
                        </a:spcBef>
                        <a:spcAft>
                          <a:spcPts val="0"/>
                        </a:spcAft>
                      </a:pPr>
                      <a:r>
                        <a:rPr lang="en-US" sz="1600" b="1"/>
                        <a:t>Graduate</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76</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66</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37</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71</a:t>
                      </a:r>
                      <a:endParaRPr lang="en-US" sz="2400" b="1">
                        <a:latin typeface="Calibri"/>
                        <a:ea typeface="Calibri"/>
                        <a:cs typeface="Arial"/>
                      </a:endParaRPr>
                    </a:p>
                  </a:txBody>
                  <a:tcPr marL="68580" marR="68580" marT="0" marB="0" anchor="ctr"/>
                </a:tc>
              </a:tr>
              <a:tr h="703709">
                <a:tc>
                  <a:txBody>
                    <a:bodyPr/>
                    <a:lstStyle/>
                    <a:p>
                      <a:pPr marL="0" marR="0" algn="ctr" rtl="0">
                        <a:lnSpc>
                          <a:spcPct val="115000"/>
                        </a:lnSpc>
                        <a:spcBef>
                          <a:spcPts val="0"/>
                        </a:spcBef>
                        <a:spcAft>
                          <a:spcPts val="0"/>
                        </a:spcAft>
                      </a:pPr>
                      <a:r>
                        <a:rPr lang="en-US" sz="1600" b="1"/>
                        <a:t>Undergraduate (senior)</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77</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75</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46</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64</a:t>
                      </a:r>
                      <a:endParaRPr lang="en-US" sz="2400" b="1">
                        <a:latin typeface="Calibri"/>
                        <a:ea typeface="Calibri"/>
                        <a:cs typeface="Arial"/>
                      </a:endParaRPr>
                    </a:p>
                  </a:txBody>
                  <a:tcPr marL="68580" marR="68580" marT="0" marB="0" anchor="ctr"/>
                </a:tc>
              </a:tr>
              <a:tr h="703709">
                <a:tc>
                  <a:txBody>
                    <a:bodyPr/>
                    <a:lstStyle/>
                    <a:p>
                      <a:pPr marL="0" marR="0" algn="ctr" rtl="0">
                        <a:lnSpc>
                          <a:spcPct val="115000"/>
                        </a:lnSpc>
                        <a:spcBef>
                          <a:spcPts val="0"/>
                        </a:spcBef>
                        <a:spcAft>
                          <a:spcPts val="0"/>
                        </a:spcAft>
                      </a:pPr>
                      <a:r>
                        <a:rPr lang="en-US" sz="1600" b="1"/>
                        <a:t>Undergraduate (junior)</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dirty="0"/>
                        <a:t>75</a:t>
                      </a:r>
                      <a:endParaRPr lang="en-US" sz="2400" b="1" dirty="0">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71</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59</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70</a:t>
                      </a:r>
                      <a:endParaRPr lang="en-US" sz="2400" b="1">
                        <a:latin typeface="Calibri"/>
                        <a:ea typeface="Calibri"/>
                        <a:cs typeface="Arial"/>
                      </a:endParaRPr>
                    </a:p>
                  </a:txBody>
                  <a:tcPr marL="68580" marR="68580" marT="0" marB="0" anchor="ctr"/>
                </a:tc>
              </a:tr>
              <a:tr h="351855">
                <a:tc>
                  <a:txBody>
                    <a:bodyPr/>
                    <a:lstStyle/>
                    <a:p>
                      <a:pPr marL="0" marR="0" algn="ctr" rtl="0">
                        <a:lnSpc>
                          <a:spcPct val="115000"/>
                        </a:lnSpc>
                        <a:spcBef>
                          <a:spcPts val="0"/>
                        </a:spcBef>
                        <a:spcAft>
                          <a:spcPts val="0"/>
                        </a:spcAft>
                      </a:pPr>
                      <a:r>
                        <a:rPr lang="en-US" sz="1600" b="1"/>
                        <a:t>Mean of all</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76</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70</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48</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69</a:t>
                      </a:r>
                      <a:endParaRPr lang="en-US" sz="2400" b="1">
                        <a:latin typeface="Calibri"/>
                        <a:ea typeface="Calibri"/>
                        <a:cs typeface="Arial"/>
                      </a:endParaRPr>
                    </a:p>
                  </a:txBody>
                  <a:tcPr marL="68580" marR="68580" marT="0" marB="0" anchor="ctr"/>
                </a:tc>
              </a:tr>
              <a:tr h="529537">
                <a:tc>
                  <a:txBody>
                    <a:bodyPr/>
                    <a:lstStyle/>
                    <a:p>
                      <a:pPr marL="0" marR="0" algn="ctr" rtl="0">
                        <a:lnSpc>
                          <a:spcPct val="115000"/>
                        </a:lnSpc>
                        <a:spcBef>
                          <a:spcPts val="0"/>
                        </a:spcBef>
                        <a:spcAft>
                          <a:spcPts val="0"/>
                        </a:spcAft>
                      </a:pPr>
                      <a:r>
                        <a:rPr lang="en-US" sz="1600" b="1"/>
                        <a:t>Standard deviation</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16</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dirty="0"/>
                        <a:t>24</a:t>
                      </a:r>
                      <a:endParaRPr lang="en-US" sz="2400" b="1" dirty="0">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a:t>29</a:t>
                      </a:r>
                      <a:endParaRPr lang="en-US" sz="2400" b="1">
                        <a:latin typeface="Calibri"/>
                        <a:ea typeface="Calibri"/>
                        <a:cs typeface="Arial"/>
                      </a:endParaRPr>
                    </a:p>
                  </a:txBody>
                  <a:tcPr marL="68580" marR="68580" marT="0" marB="0" anchor="ctr"/>
                </a:tc>
                <a:tc>
                  <a:txBody>
                    <a:bodyPr/>
                    <a:lstStyle/>
                    <a:p>
                      <a:pPr marL="0" marR="0" algn="ctr" rtl="0">
                        <a:lnSpc>
                          <a:spcPct val="115000"/>
                        </a:lnSpc>
                        <a:spcBef>
                          <a:spcPts val="0"/>
                        </a:spcBef>
                        <a:spcAft>
                          <a:spcPts val="0"/>
                        </a:spcAft>
                      </a:pPr>
                      <a:r>
                        <a:rPr lang="en-US" sz="1600" b="1" dirty="0"/>
                        <a:t>21</a:t>
                      </a:r>
                      <a:endParaRPr lang="en-US" sz="2400" b="1" dirty="0">
                        <a:latin typeface="Calibri"/>
                        <a:ea typeface="Calibri"/>
                        <a:cs typeface="Arial"/>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9</a:t>
            </a:r>
            <a:endParaRPr lang="en-US" dirty="0"/>
          </a:p>
        </p:txBody>
      </p:sp>
      <p:sp>
        <p:nvSpPr>
          <p:cNvPr id="3" name="Title 1"/>
          <p:cNvSpPr txBox="1">
            <a:spLocks/>
          </p:cNvSpPr>
          <p:nvPr/>
        </p:nvSpPr>
        <p:spPr>
          <a:xfrm>
            <a:off x="985870" y="317817"/>
            <a:ext cx="8229600" cy="1143000"/>
          </a:xfrm>
          <a:prstGeom prst="rect">
            <a:avLst/>
          </a:prstGeom>
        </p:spPr>
        <p:txBody>
          <a:bodyPr>
            <a:noAutofit/>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3. DESIGN MODEL OF LEARNING OBJECTS</a:t>
            </a:r>
            <a:endParaRPr kumimoji="0" lang="en-US" sz="36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4" name="Text Box 2"/>
          <p:cNvSpPr txBox="1">
            <a:spLocks noChangeArrowheads="1"/>
          </p:cNvSpPr>
          <p:nvPr/>
        </p:nvSpPr>
        <p:spPr bwMode="auto">
          <a:xfrm>
            <a:off x="1381801" y="2024379"/>
            <a:ext cx="2208141" cy="142560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Preparation of original educational component (presentation file)</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 Box 3"/>
          <p:cNvSpPr txBox="1">
            <a:spLocks noChangeArrowheads="1"/>
          </p:cNvSpPr>
          <p:nvPr/>
        </p:nvSpPr>
        <p:spPr bwMode="auto">
          <a:xfrm>
            <a:off x="4403257" y="2249475"/>
            <a:ext cx="1913389" cy="106545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Preparation of the narrative letter</a:t>
            </a:r>
            <a:endParaRPr kumimoji="0" lang="en-US" sz="5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4"/>
          <p:cNvSpPr txBox="1">
            <a:spLocks noChangeArrowheads="1"/>
          </p:cNvSpPr>
          <p:nvPr/>
        </p:nvSpPr>
        <p:spPr bwMode="auto">
          <a:xfrm>
            <a:off x="7192909" y="2279487"/>
            <a:ext cx="1946361" cy="1035439"/>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Providing production scenario</a:t>
            </a:r>
            <a:endParaRPr kumimoji="0" lang="en-US" sz="5400" b="1"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5"/>
          <p:cNvSpPr txBox="1">
            <a:spLocks noChangeArrowheads="1"/>
          </p:cNvSpPr>
          <p:nvPr/>
        </p:nvSpPr>
        <p:spPr bwMode="auto">
          <a:xfrm>
            <a:off x="7317803" y="4170290"/>
            <a:ext cx="1726546" cy="1035439"/>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Recording the course in studio</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6"/>
          <p:cNvSpPr txBox="1">
            <a:spLocks noChangeArrowheads="1"/>
          </p:cNvSpPr>
          <p:nvPr/>
        </p:nvSpPr>
        <p:spPr bwMode="auto">
          <a:xfrm>
            <a:off x="4245390" y="4170290"/>
            <a:ext cx="2287075" cy="1035439"/>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7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Educational component production by contractor</a:t>
            </a:r>
            <a:endParaRPr kumimoji="0" lang="en-US" sz="17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7"/>
          <p:cNvSpPr txBox="1">
            <a:spLocks noChangeArrowheads="1"/>
          </p:cNvSpPr>
          <p:nvPr/>
        </p:nvSpPr>
        <p:spPr bwMode="auto">
          <a:xfrm>
            <a:off x="1062070" y="4170290"/>
            <a:ext cx="2682741" cy="1035439"/>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Arial" pitchFamily="34" charset="0"/>
                <a:cs typeface="Arial" pitchFamily="34" charset="0"/>
              </a:rPr>
              <a:t>Reviewing and correcting the bugs in the produced files</a:t>
            </a:r>
            <a:endParaRPr kumimoji="0" lang="en-US" sz="5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 name="AutoShape 8"/>
          <p:cNvCxnSpPr>
            <a:cxnSpLocks noChangeShapeType="1"/>
          </p:cNvCxnSpPr>
          <p:nvPr/>
        </p:nvCxnSpPr>
        <p:spPr bwMode="auto">
          <a:xfrm>
            <a:off x="3668875" y="2798708"/>
            <a:ext cx="658446" cy="1501"/>
          </a:xfrm>
          <a:prstGeom prst="straightConnector1">
            <a:avLst/>
          </a:prstGeom>
          <a:ln w="28575">
            <a:headEnd/>
            <a:tailEnd type="triangle" w="med" len="med"/>
          </a:ln>
        </p:spPr>
        <p:style>
          <a:lnRef idx="1">
            <a:schemeClr val="accent4"/>
          </a:lnRef>
          <a:fillRef idx="2">
            <a:schemeClr val="accent4"/>
          </a:fillRef>
          <a:effectRef idx="1">
            <a:schemeClr val="accent4"/>
          </a:effectRef>
          <a:fontRef idx="minor">
            <a:schemeClr val="dk1"/>
          </a:fontRef>
        </p:style>
      </p:cxnSp>
      <p:cxnSp>
        <p:nvCxnSpPr>
          <p:cNvPr id="11" name="AutoShape 9"/>
          <p:cNvCxnSpPr>
            <a:cxnSpLocks noChangeShapeType="1"/>
          </p:cNvCxnSpPr>
          <p:nvPr/>
        </p:nvCxnSpPr>
        <p:spPr bwMode="auto">
          <a:xfrm>
            <a:off x="6383590" y="2798708"/>
            <a:ext cx="708404" cy="3001"/>
          </a:xfrm>
          <a:prstGeom prst="straightConnector1">
            <a:avLst/>
          </a:prstGeom>
          <a:ln w="28575">
            <a:headEnd/>
            <a:tailEnd type="triangle" w="med" len="med"/>
          </a:ln>
        </p:spPr>
        <p:style>
          <a:lnRef idx="1">
            <a:schemeClr val="accent4"/>
          </a:lnRef>
          <a:fillRef idx="2">
            <a:schemeClr val="accent4"/>
          </a:fillRef>
          <a:effectRef idx="1">
            <a:schemeClr val="accent4"/>
          </a:effectRef>
          <a:fontRef idx="minor">
            <a:schemeClr val="dk1"/>
          </a:fontRef>
        </p:style>
      </p:cxnSp>
      <p:cxnSp>
        <p:nvCxnSpPr>
          <p:cNvPr id="12" name="AutoShape 10"/>
          <p:cNvCxnSpPr>
            <a:cxnSpLocks noChangeShapeType="1"/>
          </p:cNvCxnSpPr>
          <p:nvPr/>
        </p:nvCxnSpPr>
        <p:spPr bwMode="auto">
          <a:xfrm>
            <a:off x="8178079" y="3382455"/>
            <a:ext cx="8992" cy="747317"/>
          </a:xfrm>
          <a:prstGeom prst="straightConnector1">
            <a:avLst/>
          </a:prstGeom>
          <a:ln w="28575">
            <a:headEnd/>
            <a:tailEnd type="triangle" w="med" len="med"/>
          </a:ln>
        </p:spPr>
        <p:style>
          <a:lnRef idx="1">
            <a:schemeClr val="accent4"/>
          </a:lnRef>
          <a:fillRef idx="2">
            <a:schemeClr val="accent4"/>
          </a:fillRef>
          <a:effectRef idx="1">
            <a:schemeClr val="accent4"/>
          </a:effectRef>
          <a:fontRef idx="minor">
            <a:schemeClr val="dk1"/>
          </a:fontRef>
        </p:style>
      </p:cxnSp>
      <p:cxnSp>
        <p:nvCxnSpPr>
          <p:cNvPr id="13" name="AutoShape 11"/>
          <p:cNvCxnSpPr>
            <a:cxnSpLocks noChangeShapeType="1"/>
          </p:cNvCxnSpPr>
          <p:nvPr/>
        </p:nvCxnSpPr>
        <p:spPr bwMode="auto">
          <a:xfrm flipH="1">
            <a:off x="6582423" y="4695512"/>
            <a:ext cx="672434" cy="0"/>
          </a:xfrm>
          <a:prstGeom prst="straightConnector1">
            <a:avLst/>
          </a:prstGeom>
          <a:ln w="28575">
            <a:headEnd/>
            <a:tailEnd type="triangle" w="med" len="med"/>
          </a:ln>
        </p:spPr>
        <p:style>
          <a:lnRef idx="1">
            <a:schemeClr val="accent4"/>
          </a:lnRef>
          <a:fillRef idx="2">
            <a:schemeClr val="accent4"/>
          </a:fillRef>
          <a:effectRef idx="1">
            <a:schemeClr val="accent4"/>
          </a:effectRef>
          <a:fontRef idx="minor">
            <a:schemeClr val="dk1"/>
          </a:fontRef>
        </p:style>
      </p:cxnSp>
      <p:cxnSp>
        <p:nvCxnSpPr>
          <p:cNvPr id="14" name="AutoShape 12"/>
          <p:cNvCxnSpPr>
            <a:cxnSpLocks noChangeShapeType="1"/>
          </p:cNvCxnSpPr>
          <p:nvPr/>
        </p:nvCxnSpPr>
        <p:spPr bwMode="auto">
          <a:xfrm flipH="1">
            <a:off x="3780781" y="4680506"/>
            <a:ext cx="396666" cy="1501"/>
          </a:xfrm>
          <a:prstGeom prst="straightConnector1">
            <a:avLst/>
          </a:prstGeom>
          <a:ln w="28575">
            <a:headEnd/>
            <a:tailEnd type="triangle" w="med" len="med"/>
          </a:ln>
        </p:spPr>
        <p:style>
          <a:lnRef idx="1">
            <a:schemeClr val="accent4"/>
          </a:lnRef>
          <a:fillRef idx="2">
            <a:schemeClr val="accent4"/>
          </a:fillRef>
          <a:effectRef idx="1">
            <a:schemeClr val="accent4"/>
          </a:effectRef>
          <a:fontRef idx="minor">
            <a:schemeClr val="dk1"/>
          </a:fontRef>
        </p:style>
      </p:cxnSp>
      <p:sp>
        <p:nvSpPr>
          <p:cNvPr id="15" name="Rectangle 14"/>
          <p:cNvSpPr/>
          <p:nvPr/>
        </p:nvSpPr>
        <p:spPr>
          <a:xfrm>
            <a:off x="2281270" y="5681979"/>
            <a:ext cx="5791200" cy="461665"/>
          </a:xfrm>
          <a:prstGeom prst="rect">
            <a:avLst/>
          </a:prstGeom>
        </p:spPr>
        <p:txBody>
          <a:bodyPr wrap="square">
            <a:spAutoFit/>
          </a:bodyPr>
          <a:lstStyle/>
          <a:p>
            <a:r>
              <a:rPr lang="en-US" sz="2400" b="1" dirty="0" smtClean="0">
                <a:latin typeface="Times New Roman" pitchFamily="18" charset="0"/>
                <a:cs typeface="Times New Roman" pitchFamily="18" charset="0"/>
              </a:rPr>
              <a:t>Development</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stages of each content objects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0-#ppt_w/2"/>
                                          </p:val>
                                        </p:tav>
                                        <p:tav tm="100000">
                                          <p:val>
                                            <p:strVal val="#ppt_x"/>
                                          </p:val>
                                        </p:tav>
                                      </p:tavLst>
                                    </p:anim>
                                    <p:anim calcmode="lin" valueType="num">
                                      <p:cBhvr additive="base">
                                        <p:cTn id="8" dur="3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7"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3000" fill="hold"/>
                                        <p:tgtEl>
                                          <p:spTgt spid="10"/>
                                        </p:tgtEl>
                                        <p:attrNameLst>
                                          <p:attrName>ppt_x</p:attrName>
                                        </p:attrNameLst>
                                      </p:cBhvr>
                                      <p:tavLst>
                                        <p:tav tm="0">
                                          <p:val>
                                            <p:strVal val="0-#ppt_w/2"/>
                                          </p:val>
                                        </p:tav>
                                        <p:tav tm="100000">
                                          <p:val>
                                            <p:strVal val="#ppt_x"/>
                                          </p:val>
                                        </p:tav>
                                      </p:tavLst>
                                    </p:anim>
                                    <p:anim calcmode="lin" valueType="num">
                                      <p:cBhvr additive="base">
                                        <p:cTn id="13" dur="30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6000"/>
                            </p:stCondLst>
                            <p:childTnLst>
                              <p:par>
                                <p:cTn id="15" presetID="7"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3000" fill="hold"/>
                                        <p:tgtEl>
                                          <p:spTgt spid="5"/>
                                        </p:tgtEl>
                                        <p:attrNameLst>
                                          <p:attrName>ppt_x</p:attrName>
                                        </p:attrNameLst>
                                      </p:cBhvr>
                                      <p:tavLst>
                                        <p:tav tm="0">
                                          <p:val>
                                            <p:strVal val="0-#ppt_w/2"/>
                                          </p:val>
                                        </p:tav>
                                        <p:tav tm="100000">
                                          <p:val>
                                            <p:strVal val="#ppt_x"/>
                                          </p:val>
                                        </p:tav>
                                      </p:tavLst>
                                    </p:anim>
                                    <p:anim calcmode="lin" valueType="num">
                                      <p:cBhvr additive="base">
                                        <p:cTn id="18" dur="300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9000"/>
                            </p:stCondLst>
                            <p:childTnLst>
                              <p:par>
                                <p:cTn id="20" presetID="7" presetClass="entr" presetSubtype="8"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3000" fill="hold"/>
                                        <p:tgtEl>
                                          <p:spTgt spid="11"/>
                                        </p:tgtEl>
                                        <p:attrNameLst>
                                          <p:attrName>ppt_x</p:attrName>
                                        </p:attrNameLst>
                                      </p:cBhvr>
                                      <p:tavLst>
                                        <p:tav tm="0">
                                          <p:val>
                                            <p:strVal val="0-#ppt_w/2"/>
                                          </p:val>
                                        </p:tav>
                                        <p:tav tm="100000">
                                          <p:val>
                                            <p:strVal val="#ppt_x"/>
                                          </p:val>
                                        </p:tav>
                                      </p:tavLst>
                                    </p:anim>
                                    <p:anim calcmode="lin" valueType="num">
                                      <p:cBhvr additive="base">
                                        <p:cTn id="23" dur="3000" fill="hold"/>
                                        <p:tgtEl>
                                          <p:spTgt spid="11"/>
                                        </p:tgtEl>
                                        <p:attrNameLst>
                                          <p:attrName>ppt_y</p:attrName>
                                        </p:attrNameLst>
                                      </p:cBhvr>
                                      <p:tavLst>
                                        <p:tav tm="0">
                                          <p:val>
                                            <p:strVal val="#ppt_y"/>
                                          </p:val>
                                        </p:tav>
                                        <p:tav tm="100000">
                                          <p:val>
                                            <p:strVal val="#ppt_y"/>
                                          </p:val>
                                        </p:tav>
                                      </p:tavLst>
                                    </p:anim>
                                  </p:childTnLst>
                                </p:cTn>
                              </p:par>
                            </p:childTnLst>
                          </p:cTn>
                        </p:par>
                        <p:par>
                          <p:cTn id="24" fill="hold">
                            <p:stCondLst>
                              <p:cond delay="12000"/>
                            </p:stCondLst>
                            <p:childTnLst>
                              <p:par>
                                <p:cTn id="25" presetID="7" presetClass="entr" presetSubtype="2"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3000" fill="hold"/>
                                        <p:tgtEl>
                                          <p:spTgt spid="6"/>
                                        </p:tgtEl>
                                        <p:attrNameLst>
                                          <p:attrName>ppt_x</p:attrName>
                                        </p:attrNameLst>
                                      </p:cBhvr>
                                      <p:tavLst>
                                        <p:tav tm="0">
                                          <p:val>
                                            <p:strVal val="1+#ppt_w/2"/>
                                          </p:val>
                                        </p:tav>
                                        <p:tav tm="100000">
                                          <p:val>
                                            <p:strVal val="#ppt_x"/>
                                          </p:val>
                                        </p:tav>
                                      </p:tavLst>
                                    </p:anim>
                                    <p:anim calcmode="lin" valueType="num">
                                      <p:cBhvr additive="base">
                                        <p:cTn id="28" dur="3000" fill="hold"/>
                                        <p:tgtEl>
                                          <p:spTgt spid="6"/>
                                        </p:tgtEl>
                                        <p:attrNameLst>
                                          <p:attrName>ppt_y</p:attrName>
                                        </p:attrNameLst>
                                      </p:cBhvr>
                                      <p:tavLst>
                                        <p:tav tm="0">
                                          <p:val>
                                            <p:strVal val="#ppt_y"/>
                                          </p:val>
                                        </p:tav>
                                        <p:tav tm="100000">
                                          <p:val>
                                            <p:strVal val="#ppt_y"/>
                                          </p:val>
                                        </p:tav>
                                      </p:tavLst>
                                    </p:anim>
                                  </p:childTnLst>
                                </p:cTn>
                              </p:par>
                            </p:childTnLst>
                          </p:cTn>
                        </p:par>
                        <p:par>
                          <p:cTn id="29" fill="hold">
                            <p:stCondLst>
                              <p:cond delay="15000"/>
                            </p:stCondLst>
                            <p:childTnLst>
                              <p:par>
                                <p:cTn id="30" presetID="7" presetClass="entr" presetSubtype="1"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3000" fill="hold"/>
                                        <p:tgtEl>
                                          <p:spTgt spid="12"/>
                                        </p:tgtEl>
                                        <p:attrNameLst>
                                          <p:attrName>ppt_x</p:attrName>
                                        </p:attrNameLst>
                                      </p:cBhvr>
                                      <p:tavLst>
                                        <p:tav tm="0">
                                          <p:val>
                                            <p:strVal val="#ppt_x"/>
                                          </p:val>
                                        </p:tav>
                                        <p:tav tm="100000">
                                          <p:val>
                                            <p:strVal val="#ppt_x"/>
                                          </p:val>
                                        </p:tav>
                                      </p:tavLst>
                                    </p:anim>
                                    <p:anim calcmode="lin" valueType="num">
                                      <p:cBhvr additive="base">
                                        <p:cTn id="33" dur="3000" fill="hold"/>
                                        <p:tgtEl>
                                          <p:spTgt spid="12"/>
                                        </p:tgtEl>
                                        <p:attrNameLst>
                                          <p:attrName>ppt_y</p:attrName>
                                        </p:attrNameLst>
                                      </p:cBhvr>
                                      <p:tavLst>
                                        <p:tav tm="0">
                                          <p:val>
                                            <p:strVal val="0-#ppt_h/2"/>
                                          </p:val>
                                        </p:tav>
                                        <p:tav tm="100000">
                                          <p:val>
                                            <p:strVal val="#ppt_y"/>
                                          </p:val>
                                        </p:tav>
                                      </p:tavLst>
                                    </p:anim>
                                  </p:childTnLst>
                                </p:cTn>
                              </p:par>
                            </p:childTnLst>
                          </p:cTn>
                        </p:par>
                        <p:par>
                          <p:cTn id="34" fill="hold">
                            <p:stCondLst>
                              <p:cond delay="18000"/>
                            </p:stCondLst>
                            <p:childTnLst>
                              <p:par>
                                <p:cTn id="35" presetID="7" presetClass="entr" presetSubtype="2"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3000" fill="hold"/>
                                        <p:tgtEl>
                                          <p:spTgt spid="7"/>
                                        </p:tgtEl>
                                        <p:attrNameLst>
                                          <p:attrName>ppt_x</p:attrName>
                                        </p:attrNameLst>
                                      </p:cBhvr>
                                      <p:tavLst>
                                        <p:tav tm="0">
                                          <p:val>
                                            <p:strVal val="1+#ppt_w/2"/>
                                          </p:val>
                                        </p:tav>
                                        <p:tav tm="100000">
                                          <p:val>
                                            <p:strVal val="#ppt_x"/>
                                          </p:val>
                                        </p:tav>
                                      </p:tavLst>
                                    </p:anim>
                                    <p:anim calcmode="lin" valueType="num">
                                      <p:cBhvr additive="base">
                                        <p:cTn id="38" dur="3000" fill="hold"/>
                                        <p:tgtEl>
                                          <p:spTgt spid="7"/>
                                        </p:tgtEl>
                                        <p:attrNameLst>
                                          <p:attrName>ppt_y</p:attrName>
                                        </p:attrNameLst>
                                      </p:cBhvr>
                                      <p:tavLst>
                                        <p:tav tm="0">
                                          <p:val>
                                            <p:strVal val="#ppt_y"/>
                                          </p:val>
                                        </p:tav>
                                        <p:tav tm="100000">
                                          <p:val>
                                            <p:strVal val="#ppt_y"/>
                                          </p:val>
                                        </p:tav>
                                      </p:tavLst>
                                    </p:anim>
                                  </p:childTnLst>
                                </p:cTn>
                              </p:par>
                            </p:childTnLst>
                          </p:cTn>
                        </p:par>
                        <p:par>
                          <p:cTn id="39" fill="hold">
                            <p:stCondLst>
                              <p:cond delay="21000"/>
                            </p:stCondLst>
                            <p:childTnLst>
                              <p:par>
                                <p:cTn id="40" presetID="7" presetClass="entr" presetSubtype="2" fill="hold"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3000" fill="hold"/>
                                        <p:tgtEl>
                                          <p:spTgt spid="13"/>
                                        </p:tgtEl>
                                        <p:attrNameLst>
                                          <p:attrName>ppt_x</p:attrName>
                                        </p:attrNameLst>
                                      </p:cBhvr>
                                      <p:tavLst>
                                        <p:tav tm="0">
                                          <p:val>
                                            <p:strVal val="1+#ppt_w/2"/>
                                          </p:val>
                                        </p:tav>
                                        <p:tav tm="100000">
                                          <p:val>
                                            <p:strVal val="#ppt_x"/>
                                          </p:val>
                                        </p:tav>
                                      </p:tavLst>
                                    </p:anim>
                                    <p:anim calcmode="lin" valueType="num">
                                      <p:cBhvr additive="base">
                                        <p:cTn id="43" dur="3000" fill="hold"/>
                                        <p:tgtEl>
                                          <p:spTgt spid="13"/>
                                        </p:tgtEl>
                                        <p:attrNameLst>
                                          <p:attrName>ppt_y</p:attrName>
                                        </p:attrNameLst>
                                      </p:cBhvr>
                                      <p:tavLst>
                                        <p:tav tm="0">
                                          <p:val>
                                            <p:strVal val="#ppt_y"/>
                                          </p:val>
                                        </p:tav>
                                        <p:tav tm="100000">
                                          <p:val>
                                            <p:strVal val="#ppt_y"/>
                                          </p:val>
                                        </p:tav>
                                      </p:tavLst>
                                    </p:anim>
                                  </p:childTnLst>
                                </p:cTn>
                              </p:par>
                            </p:childTnLst>
                          </p:cTn>
                        </p:par>
                        <p:par>
                          <p:cTn id="44" fill="hold">
                            <p:stCondLst>
                              <p:cond delay="24000"/>
                            </p:stCondLst>
                            <p:childTnLst>
                              <p:par>
                                <p:cTn id="45" presetID="7" presetClass="entr" presetSubtype="2" fill="hold" grpId="0" nodeType="after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3000" fill="hold"/>
                                        <p:tgtEl>
                                          <p:spTgt spid="8"/>
                                        </p:tgtEl>
                                        <p:attrNameLst>
                                          <p:attrName>ppt_x</p:attrName>
                                        </p:attrNameLst>
                                      </p:cBhvr>
                                      <p:tavLst>
                                        <p:tav tm="0">
                                          <p:val>
                                            <p:strVal val="1+#ppt_w/2"/>
                                          </p:val>
                                        </p:tav>
                                        <p:tav tm="100000">
                                          <p:val>
                                            <p:strVal val="#ppt_x"/>
                                          </p:val>
                                        </p:tav>
                                      </p:tavLst>
                                    </p:anim>
                                    <p:anim calcmode="lin" valueType="num">
                                      <p:cBhvr additive="base">
                                        <p:cTn id="48" dur="3000" fill="hold"/>
                                        <p:tgtEl>
                                          <p:spTgt spid="8"/>
                                        </p:tgtEl>
                                        <p:attrNameLst>
                                          <p:attrName>ppt_y</p:attrName>
                                        </p:attrNameLst>
                                      </p:cBhvr>
                                      <p:tavLst>
                                        <p:tav tm="0">
                                          <p:val>
                                            <p:strVal val="#ppt_y"/>
                                          </p:val>
                                        </p:tav>
                                        <p:tav tm="100000">
                                          <p:val>
                                            <p:strVal val="#ppt_y"/>
                                          </p:val>
                                        </p:tav>
                                      </p:tavLst>
                                    </p:anim>
                                  </p:childTnLst>
                                </p:cTn>
                              </p:par>
                            </p:childTnLst>
                          </p:cTn>
                        </p:par>
                        <p:par>
                          <p:cTn id="49" fill="hold">
                            <p:stCondLst>
                              <p:cond delay="27000"/>
                            </p:stCondLst>
                            <p:childTnLst>
                              <p:par>
                                <p:cTn id="50" presetID="7" presetClass="entr" presetSubtype="2" fill="hold" nodeType="after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additive="base">
                                        <p:cTn id="52" dur="3000" fill="hold"/>
                                        <p:tgtEl>
                                          <p:spTgt spid="14"/>
                                        </p:tgtEl>
                                        <p:attrNameLst>
                                          <p:attrName>ppt_x</p:attrName>
                                        </p:attrNameLst>
                                      </p:cBhvr>
                                      <p:tavLst>
                                        <p:tav tm="0">
                                          <p:val>
                                            <p:strVal val="1+#ppt_w/2"/>
                                          </p:val>
                                        </p:tav>
                                        <p:tav tm="100000">
                                          <p:val>
                                            <p:strVal val="#ppt_x"/>
                                          </p:val>
                                        </p:tav>
                                      </p:tavLst>
                                    </p:anim>
                                    <p:anim calcmode="lin" valueType="num">
                                      <p:cBhvr additive="base">
                                        <p:cTn id="53" dur="3000" fill="hold"/>
                                        <p:tgtEl>
                                          <p:spTgt spid="14"/>
                                        </p:tgtEl>
                                        <p:attrNameLst>
                                          <p:attrName>ppt_y</p:attrName>
                                        </p:attrNameLst>
                                      </p:cBhvr>
                                      <p:tavLst>
                                        <p:tav tm="0">
                                          <p:val>
                                            <p:strVal val="#ppt_y"/>
                                          </p:val>
                                        </p:tav>
                                        <p:tav tm="100000">
                                          <p:val>
                                            <p:strVal val="#ppt_y"/>
                                          </p:val>
                                        </p:tav>
                                      </p:tavLst>
                                    </p:anim>
                                  </p:childTnLst>
                                </p:cTn>
                              </p:par>
                            </p:childTnLst>
                          </p:cTn>
                        </p:par>
                        <p:par>
                          <p:cTn id="54" fill="hold">
                            <p:stCondLst>
                              <p:cond delay="30000"/>
                            </p:stCondLst>
                            <p:childTnLst>
                              <p:par>
                                <p:cTn id="55" presetID="7" presetClass="entr" presetSubtype="8" fill="hold" grpId="0" nodeType="after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additive="base">
                                        <p:cTn id="57" dur="3000" fill="hold"/>
                                        <p:tgtEl>
                                          <p:spTgt spid="9"/>
                                        </p:tgtEl>
                                        <p:attrNameLst>
                                          <p:attrName>ppt_x</p:attrName>
                                        </p:attrNameLst>
                                      </p:cBhvr>
                                      <p:tavLst>
                                        <p:tav tm="0">
                                          <p:val>
                                            <p:strVal val="0-#ppt_w/2"/>
                                          </p:val>
                                        </p:tav>
                                        <p:tav tm="100000">
                                          <p:val>
                                            <p:strVal val="#ppt_x"/>
                                          </p:val>
                                        </p:tav>
                                      </p:tavLst>
                                    </p:anim>
                                    <p:anim calcmode="lin" valueType="num">
                                      <p:cBhvr additive="base">
                                        <p:cTn id="58" dur="3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theme/theme1.xml><?xml version="1.0" encoding="utf-8"?>
<a:theme xmlns:a="http://schemas.openxmlformats.org/drawingml/2006/main" name="2nd_conference-Presentatio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2nd_conference-Presentation_Template</Template>
  <TotalTime>332</TotalTime>
  <Words>1996</Words>
  <Application>Microsoft Office PowerPoint</Application>
  <PresentationFormat>On-screen Show (4:3)</PresentationFormat>
  <Paragraphs>275</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2nd_conference-Presentation_Template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dc:title>
  <dc:creator>Hasti</dc:creator>
  <cp:lastModifiedBy>MRT Pack 24 DVDs</cp:lastModifiedBy>
  <cp:revision>44</cp:revision>
  <dcterms:created xsi:type="dcterms:W3CDTF">2012-04-18T13:46:55Z</dcterms:created>
  <dcterms:modified xsi:type="dcterms:W3CDTF">2012-05-02T09:03:48Z</dcterms:modified>
</cp:coreProperties>
</file>